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819" r:id="rId3"/>
    <p:sldId id="283" r:id="rId4"/>
    <p:sldId id="815" r:id="rId5"/>
    <p:sldId id="883" r:id="rId6"/>
    <p:sldId id="837" r:id="rId7"/>
    <p:sldId id="818" r:id="rId8"/>
    <p:sldId id="882" r:id="rId9"/>
    <p:sldId id="876" r:id="rId10"/>
    <p:sldId id="863" r:id="rId11"/>
    <p:sldId id="865" r:id="rId12"/>
    <p:sldId id="862" r:id="rId13"/>
    <p:sldId id="867" r:id="rId14"/>
    <p:sldId id="809" r:id="rId15"/>
    <p:sldId id="846" r:id="rId16"/>
    <p:sldId id="847" r:id="rId17"/>
    <p:sldId id="848" r:id="rId18"/>
    <p:sldId id="855" r:id="rId19"/>
    <p:sldId id="860" r:id="rId20"/>
    <p:sldId id="866" r:id="rId21"/>
    <p:sldId id="868" r:id="rId22"/>
    <p:sldId id="275" r:id="rId23"/>
    <p:sldId id="870" r:id="rId24"/>
    <p:sldId id="877" r:id="rId25"/>
    <p:sldId id="850" r:id="rId26"/>
    <p:sldId id="801" r:id="rId27"/>
    <p:sldId id="869" r:id="rId28"/>
    <p:sldId id="856" r:id="rId29"/>
    <p:sldId id="851" r:id="rId30"/>
    <p:sldId id="871" r:id="rId31"/>
    <p:sldId id="845" r:id="rId32"/>
    <p:sldId id="879" r:id="rId33"/>
    <p:sldId id="884" r:id="rId34"/>
    <p:sldId id="880" r:id="rId35"/>
    <p:sldId id="859" r:id="rId36"/>
    <p:sldId id="864" r:id="rId37"/>
    <p:sldId id="858" r:id="rId38"/>
    <p:sldId id="852" r:id="rId39"/>
    <p:sldId id="849" r:id="rId40"/>
    <p:sldId id="872" r:id="rId41"/>
    <p:sldId id="873" r:id="rId42"/>
    <p:sldId id="874" r:id="rId43"/>
    <p:sldId id="875" r:id="rId44"/>
    <p:sldId id="853" r:id="rId45"/>
    <p:sldId id="854" r:id="rId46"/>
    <p:sldId id="85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A8800B-7E8D-BD45-BB9C-EE4E6A54AE88}">
          <p14:sldIdLst>
            <p14:sldId id="256"/>
          </p14:sldIdLst>
        </p14:section>
        <p14:section name="Motivation" id="{2C8B7FB4-8319-3F43-A57D-BC64CA3BC2D1}">
          <p14:sldIdLst>
            <p14:sldId id="819"/>
            <p14:sldId id="283"/>
            <p14:sldId id="815"/>
            <p14:sldId id="883"/>
            <p14:sldId id="837"/>
            <p14:sldId id="818"/>
          </p14:sldIdLst>
        </p14:section>
        <p14:section name="National security considerations" id="{C1BABD6E-CFB2-F348-ADA4-4DF68D47DC56}">
          <p14:sldIdLst>
            <p14:sldId id="882"/>
          </p14:sldIdLst>
        </p14:section>
        <p14:section name="Introduction" id="{2298BC55-25EC-3748-8CC6-4919CBF792DB}">
          <p14:sldIdLst>
            <p14:sldId id="876"/>
            <p14:sldId id="863"/>
            <p14:sldId id="865"/>
            <p14:sldId id="862"/>
            <p14:sldId id="867"/>
          </p14:sldIdLst>
        </p14:section>
        <p14:section name="Cubesat mission @ UTD" id="{507D1A80-A3FF-D845-B1BD-DB3080E3DB0B}">
          <p14:sldIdLst>
            <p14:sldId id="809"/>
            <p14:sldId id="846"/>
            <p14:sldId id="847"/>
            <p14:sldId id="848"/>
            <p14:sldId id="855"/>
            <p14:sldId id="860"/>
            <p14:sldId id="866"/>
            <p14:sldId id="868"/>
            <p14:sldId id="275"/>
          </p14:sldIdLst>
        </p14:section>
        <p14:section name="LEO satellite under space influence" id="{529475E0-94C0-9345-9383-157F3C8F45FD}">
          <p14:sldIdLst>
            <p14:sldId id="870"/>
            <p14:sldId id="877"/>
            <p14:sldId id="850"/>
            <p14:sldId id="801"/>
            <p14:sldId id="869"/>
            <p14:sldId id="856"/>
          </p14:sldIdLst>
        </p14:section>
        <p14:section name="RF communication research" id="{2738542B-3007-FB4A-87AA-982E17C4AC2F}">
          <p14:sldIdLst>
            <p14:sldId id="851"/>
            <p14:sldId id="871"/>
          </p14:sldIdLst>
        </p14:section>
        <p14:section name="Space and Cybersecurity" id="{2533AF5F-D654-7342-816E-3E403ECD2B01}">
          <p14:sldIdLst>
            <p14:sldId id="845"/>
            <p14:sldId id="879"/>
            <p14:sldId id="884"/>
            <p14:sldId id="880"/>
          </p14:sldIdLst>
        </p14:section>
        <p14:section name="Summary" id="{3FACBC25-504B-5A4E-BE6D-741E61EA70AB}">
          <p14:sldIdLst>
            <p14:sldId id="859"/>
            <p14:sldId id="864"/>
            <p14:sldId id="858"/>
          </p14:sldIdLst>
        </p14:section>
        <p14:section name="Backup" id="{FE1A124E-9EEF-2C4C-BF56-1AB16E72090A}">
          <p14:sldIdLst>
            <p14:sldId id="852"/>
          </p14:sldIdLst>
        </p14:section>
        <p14:section name="UTD Small Satellite Workshop" id="{1609F815-731F-734C-99E1-ECA13460C82A}">
          <p14:sldIdLst>
            <p14:sldId id="849"/>
            <p14:sldId id="872"/>
            <p14:sldId id="873"/>
            <p14:sldId id="874"/>
            <p14:sldId id="875"/>
            <p14:sldId id="853"/>
            <p14:sldId id="854"/>
            <p14:sldId id="8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8B71C-1A4D-934D-8F92-9AABAB3DE04F}" v="2" dt="2026-06-29T19:33:38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3"/>
    <p:restoredTop sz="94740"/>
  </p:normalViewPr>
  <p:slideViewPr>
    <p:cSldViewPr snapToGrid="0">
      <p:cViewPr varScale="1">
        <p:scale>
          <a:sx n="146" d="100"/>
          <a:sy n="146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02DAE1BB-3510-5996-8DD1-1B9338245307}"/>
    <pc:docChg chg="custSel addSld delSld modSld modSection">
      <pc:chgData name="Jee, Kangkook" userId="52832784-bd9f-4cfd-947b-6cb8258050c1" providerId="ADAL" clId="{02DAE1BB-3510-5996-8DD1-1B9338245307}" dt="2026-06-29T19:33:38.145" v="93"/>
      <pc:docMkLst>
        <pc:docMk/>
      </pc:docMkLst>
      <pc:sldChg chg="modSp mod">
        <pc:chgData name="Jee, Kangkook" userId="52832784-bd9f-4cfd-947b-6cb8258050c1" providerId="ADAL" clId="{02DAE1BB-3510-5996-8DD1-1B9338245307}" dt="2026-06-29T13:03:45.367" v="7" actId="20577"/>
        <pc:sldMkLst>
          <pc:docMk/>
          <pc:sldMk cId="3647598827" sldId="256"/>
        </pc:sldMkLst>
        <pc:spChg chg="mod">
          <ac:chgData name="Jee, Kangkook" userId="52832784-bd9f-4cfd-947b-6cb8258050c1" providerId="ADAL" clId="{02DAE1BB-3510-5996-8DD1-1B9338245307}" dt="2026-06-29T13:03:45.367" v="7" actId="20577"/>
          <ac:spMkLst>
            <pc:docMk/>
            <pc:sldMk cId="3647598827" sldId="256"/>
            <ac:spMk id="3" creationId="{C6162D24-2202-95B9-DE3E-BC463C9A2225}"/>
          </ac:spMkLst>
        </pc:spChg>
      </pc:sldChg>
      <pc:sldChg chg="modSp mod">
        <pc:chgData name="Jee, Kangkook" userId="52832784-bd9f-4cfd-947b-6cb8258050c1" providerId="ADAL" clId="{02DAE1BB-3510-5996-8DD1-1B9338245307}" dt="2026-06-29T13:16:33.796" v="88" actId="20577"/>
        <pc:sldMkLst>
          <pc:docMk/>
          <pc:sldMk cId="1927936783" sldId="283"/>
        </pc:sldMkLst>
        <pc:spChg chg="mod">
          <ac:chgData name="Jee, Kangkook" userId="52832784-bd9f-4cfd-947b-6cb8258050c1" providerId="ADAL" clId="{02DAE1BB-3510-5996-8DD1-1B9338245307}" dt="2026-06-29T13:16:33.796" v="88" actId="20577"/>
          <ac:spMkLst>
            <pc:docMk/>
            <pc:sldMk cId="1927936783" sldId="283"/>
            <ac:spMk id="2" creationId="{2B732A87-517B-DC42-8094-7075B574A678}"/>
          </ac:spMkLst>
        </pc:spChg>
      </pc:sldChg>
      <pc:sldChg chg="add mod modShow">
        <pc:chgData name="Jee, Kangkook" userId="52832784-bd9f-4cfd-947b-6cb8258050c1" providerId="ADAL" clId="{02DAE1BB-3510-5996-8DD1-1B9338245307}" dt="2026-06-29T13:30:51.973" v="92" actId="729"/>
        <pc:sldMkLst>
          <pc:docMk/>
          <pc:sldMk cId="837670222" sldId="815"/>
        </pc:sldMkLst>
      </pc:sldChg>
      <pc:sldChg chg="del">
        <pc:chgData name="Jee, Kangkook" userId="52832784-bd9f-4cfd-947b-6cb8258050c1" providerId="ADAL" clId="{02DAE1BB-3510-5996-8DD1-1B9338245307}" dt="2026-06-29T13:30:38.852" v="89" actId="2696"/>
        <pc:sldMkLst>
          <pc:docMk/>
          <pc:sldMk cId="2541480244" sldId="815"/>
        </pc:sldMkLst>
      </pc:sldChg>
      <pc:sldChg chg="addSp">
        <pc:chgData name="Jee, Kangkook" userId="52832784-bd9f-4cfd-947b-6cb8258050c1" providerId="ADAL" clId="{02DAE1BB-3510-5996-8DD1-1B9338245307}" dt="2026-06-29T19:33:38.145" v="93"/>
        <pc:sldMkLst>
          <pc:docMk/>
          <pc:sldMk cId="1603343327" sldId="848"/>
        </pc:sldMkLst>
        <pc:inkChg chg="add">
          <ac:chgData name="Jee, Kangkook" userId="52832784-bd9f-4cfd-947b-6cb8258050c1" providerId="ADAL" clId="{02DAE1BB-3510-5996-8DD1-1B9338245307}" dt="2026-06-29T19:33:38.145" v="93"/>
          <ac:inkMkLst>
            <pc:docMk/>
            <pc:sldMk cId="1603343327" sldId="848"/>
            <ac:inkMk id="6" creationId="{D17C4D42-4E6D-1036-4AC4-23F0A212D7FD}"/>
          </ac:inkMkLst>
        </pc:inkChg>
      </pc:sldChg>
      <pc:sldChg chg="addSp">
        <pc:chgData name="Jee, Kangkook" userId="52832784-bd9f-4cfd-947b-6cb8258050c1" providerId="ADAL" clId="{02DAE1BB-3510-5996-8DD1-1B9338245307}" dt="2026-06-29T19:33:38.145" v="93"/>
        <pc:sldMkLst>
          <pc:docMk/>
          <pc:sldMk cId="2906956500" sldId="855"/>
        </pc:sldMkLst>
        <pc:inkChg chg="add">
          <ac:chgData name="Jee, Kangkook" userId="52832784-bd9f-4cfd-947b-6cb8258050c1" providerId="ADAL" clId="{02DAE1BB-3510-5996-8DD1-1B9338245307}" dt="2026-06-29T19:33:38.145" v="93"/>
          <ac:inkMkLst>
            <pc:docMk/>
            <pc:sldMk cId="2906956500" sldId="855"/>
            <ac:inkMk id="5" creationId="{D15AC1DB-CAC9-AF26-E0D1-3656CD0D2440}"/>
          </ac:inkMkLst>
        </pc:inkChg>
      </pc:sldChg>
      <pc:sldChg chg="modSp mod">
        <pc:chgData name="Jee, Kangkook" userId="52832784-bd9f-4cfd-947b-6cb8258050c1" providerId="ADAL" clId="{02DAE1BB-3510-5996-8DD1-1B9338245307}" dt="2026-06-29T13:13:32.276" v="75" actId="113"/>
        <pc:sldMkLst>
          <pc:docMk/>
          <pc:sldMk cId="3961154346" sldId="862"/>
        </pc:sldMkLst>
        <pc:spChg chg="mod">
          <ac:chgData name="Jee, Kangkook" userId="52832784-bd9f-4cfd-947b-6cb8258050c1" providerId="ADAL" clId="{02DAE1BB-3510-5996-8DD1-1B9338245307}" dt="2026-06-29T13:13:32.276" v="75" actId="113"/>
          <ac:spMkLst>
            <pc:docMk/>
            <pc:sldMk cId="3961154346" sldId="862"/>
            <ac:spMk id="3" creationId="{A7DF5362-9D0A-C032-75FA-47A89F314CDD}"/>
          </ac:spMkLst>
        </pc:spChg>
      </pc:sldChg>
      <pc:sldChg chg="modSp mod">
        <pc:chgData name="Jee, Kangkook" userId="52832784-bd9f-4cfd-947b-6cb8258050c1" providerId="ADAL" clId="{02DAE1BB-3510-5996-8DD1-1B9338245307}" dt="2026-06-29T13:15:47.261" v="76" actId="33524"/>
        <pc:sldMkLst>
          <pc:docMk/>
          <pc:sldMk cId="2541432643" sldId="864"/>
        </pc:sldMkLst>
        <pc:spChg chg="mod">
          <ac:chgData name="Jee, Kangkook" userId="52832784-bd9f-4cfd-947b-6cb8258050c1" providerId="ADAL" clId="{02DAE1BB-3510-5996-8DD1-1B9338245307}" dt="2026-06-29T13:15:47.261" v="76" actId="33524"/>
          <ac:spMkLst>
            <pc:docMk/>
            <pc:sldMk cId="2541432643" sldId="864"/>
            <ac:spMk id="3" creationId="{683D8B5A-7BBB-2DC9-B951-21AD32206376}"/>
          </ac:spMkLst>
        </pc:spChg>
      </pc:sldChg>
      <pc:sldChg chg="modSp mod">
        <pc:chgData name="Jee, Kangkook" userId="52832784-bd9f-4cfd-947b-6cb8258050c1" providerId="ADAL" clId="{02DAE1BB-3510-5996-8DD1-1B9338245307}" dt="2026-06-29T13:05:44.666" v="64" actId="20577"/>
        <pc:sldMkLst>
          <pc:docMk/>
          <pc:sldMk cId="3638509670" sldId="865"/>
        </pc:sldMkLst>
        <pc:spChg chg="mod">
          <ac:chgData name="Jee, Kangkook" userId="52832784-bd9f-4cfd-947b-6cb8258050c1" providerId="ADAL" clId="{02DAE1BB-3510-5996-8DD1-1B9338245307}" dt="2026-06-29T13:05:44.666" v="64" actId="20577"/>
          <ac:spMkLst>
            <pc:docMk/>
            <pc:sldMk cId="3638509670" sldId="865"/>
            <ac:spMk id="3" creationId="{A6F57AFB-C898-A992-66A8-E854CF533AE9}"/>
          </ac:spMkLst>
        </pc:spChg>
      </pc:sldChg>
      <pc:sldChg chg="modSp mod">
        <pc:chgData name="Jee, Kangkook" userId="52832784-bd9f-4cfd-947b-6cb8258050c1" providerId="ADAL" clId="{02DAE1BB-3510-5996-8DD1-1B9338245307}" dt="2026-06-29T13:05:01.097" v="45" actId="20577"/>
        <pc:sldMkLst>
          <pc:docMk/>
          <pc:sldMk cId="44213764" sldId="866"/>
        </pc:sldMkLst>
        <pc:spChg chg="mod">
          <ac:chgData name="Jee, Kangkook" userId="52832784-bd9f-4cfd-947b-6cb8258050c1" providerId="ADAL" clId="{02DAE1BB-3510-5996-8DD1-1B9338245307}" dt="2026-06-29T13:05:01.097" v="45" actId="20577"/>
          <ac:spMkLst>
            <pc:docMk/>
            <pc:sldMk cId="44213764" sldId="866"/>
            <ac:spMk id="3" creationId="{BF1AB2A4-2819-CD4E-1672-EB8737FA57C8}"/>
          </ac:spMkLst>
        </pc:spChg>
      </pc:sldChg>
      <pc:sldChg chg="modSp mod">
        <pc:chgData name="Jee, Kangkook" userId="52832784-bd9f-4cfd-947b-6cb8258050c1" providerId="ADAL" clId="{02DAE1BB-3510-5996-8DD1-1B9338245307}" dt="2026-06-29T13:04:28.482" v="33" actId="20577"/>
        <pc:sldMkLst>
          <pc:docMk/>
          <pc:sldMk cId="1017490699" sldId="867"/>
        </pc:sldMkLst>
        <pc:spChg chg="mod">
          <ac:chgData name="Jee, Kangkook" userId="52832784-bd9f-4cfd-947b-6cb8258050c1" providerId="ADAL" clId="{02DAE1BB-3510-5996-8DD1-1B9338245307}" dt="2026-06-29T13:04:28.482" v="33" actId="20577"/>
          <ac:spMkLst>
            <pc:docMk/>
            <pc:sldMk cId="1017490699" sldId="867"/>
            <ac:spMk id="3" creationId="{9F7F8791-B8E0-248E-88F6-E58EC47C2FAF}"/>
          </ac:spMkLst>
        </pc:spChg>
      </pc:sldChg>
      <pc:sldChg chg="add mod modShow">
        <pc:chgData name="Jee, Kangkook" userId="52832784-bd9f-4cfd-947b-6cb8258050c1" providerId="ADAL" clId="{02DAE1BB-3510-5996-8DD1-1B9338245307}" dt="2026-06-29T13:30:48.314" v="91" actId="729"/>
        <pc:sldMkLst>
          <pc:docMk/>
          <pc:sldMk cId="463116335" sldId="883"/>
        </pc:sldMkLst>
      </pc:sldChg>
      <pc:sldChg chg="del">
        <pc:chgData name="Jee, Kangkook" userId="52832784-bd9f-4cfd-947b-6cb8258050c1" providerId="ADAL" clId="{02DAE1BB-3510-5996-8DD1-1B9338245307}" dt="2026-06-29T13:30:38.852" v="89" actId="2696"/>
        <pc:sldMkLst>
          <pc:docMk/>
          <pc:sldMk cId="3957940892" sldId="88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9T19:04:27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22986 13544 24575,'-5'-25'0,"-6"-14"0,1 10 0,-1-3 0,-6-10 0,-2-3-562,4 9 1,0 0-1,-1-1 562,-1-1 0,1 1 0,-1 0 0,2 1 0,0 1 0,1 1 273,-4-8 0,3 3-273,5 12 0,1 3 279,-1-6-279,10 17 0,15 16 0,11 14 0,4 6 430,-6-5 0,1 0-430,0 3 0,3 2 0,-2-2 0,1 1 0,-2-1 0,0 1 0,0-2 0,-3-2 0,-1-1 0,14 11 0,-10-7 0,-8-6 0,-8-5 0,-1 1 0,-1 1 0,3 5 0,0 1 0,1-1 0,-2-3 0,-7-6 0,-16-3 0,-18-3 0,5-3 0,-4 0 0,-3-1 0,-3 0 0,1 1 0,-7-1 0,0 1 0,9-1 0,-1 0 0,4 1 0,-17 1 0,19 0 0,14 0 0,7 0 0,4 0 0,2-9 0,9-11 0,15-13 0,-4 11 0,1-1 0,6 0 0,0 0 0,1 1 0,1 0 0,4-2 0,-2 2 0,10-7 0,0 0 0,-24 17 0,-5 5 0,-3 1 0,-1 1 0,0-3 0,1-6 0,3-3 0,2-1 0,2-1 0,-5 9 0,-1 0 0,-6 6 0,0 6 0,-2 25 0,-2 12 0,-1-1 0,-3 4 0,-2 1 0,-1 7 0,-2 2 0,-1-5 0,0 0 0,-2-3 0,-1 1 0,0-1 0,-2 3 0,0-3 0,1-7 0,1-3 0,1-6 0,2-4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9T19:07:30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13644 4671 24575,'-8'3'0,"-5"-1"0,-6-1 0,-7 3 0,-8 2 0,-8 6 0,18-5 0,-2 0 0,-2 0 0,-2 0 0,-2 1 0,0 0 0,-4 0 0,-1 0 0,1 1 0,-1 0 0,-1 0 0,0 0 0,0 1 0,1 0 0,-1 0 0,1 0 0,-6 1 0,0-1 0,-4 1 0,-2-1-198,15-3 1,-2-1 0,1 0 197,-2 1 0,0-1 0,1 1 0,-1-1 0,1 0 0,0 1 0,2-1 0,0-1 0,0 1 0,0 0 0,0-1 0,-1 1 0,-9 0 0,-2-1 0,1 0 0,10-1 0,0-2 0,0 1 0,-9 0 0,-1 0 0,3-1 0,-2-1 0,2-2 0,-1 1 0,1 0 0,1 1 0,1-2 0,1 0 0,1-1 0,2-3 0,1-1 0,3-2 0,1-1 0,3-2 0,0-3 296,-9-9 0,2-2-296,10 8 0,0-1 0,-6-7 0,3 0 0,-1-4 0,7 3 0,5-2 0,2-3 0,2-3 0,4 2 0,4 0 0,3-2 0,2-9 0,4-1 0,2-4 0,0 10 0,1-1 0,0 3 0,1-1 0,1 2 0,2-1 0,1 1 0,3-5 0,2 1 0,-5 12 0,1 2 0,3-7 0,1 3 0,11-6 0,6-1 0,-14 16 0,2 0 0,2-1 0,1 1 0,1-1 0,2 0 0,0 1 0,3 1 0,1 3 0,4 1 0,0 1 0,9-1 0,1 1-253,-4 3 1,3 1 0,-1 2 252,-8 3 0,-1 1 0,3 1 0,1 1 0,4 0 0,0 0 0,-2 1 0,3-1 0,-2 1 0,3 0 0,-5 0 0,3 1 0,0-1 0,-3 0 0,-1 1 0,-3 0 0,0 0 0,-2 0 0,-1 0 0,1 0-91,15 0 0,-1 0 91,0 0 0,-1 0 0,-2 0 0,1 0 0,-7 1 0,3-1 0,-3-1 0,4 1 0,-1-1 0,-8 0 0,2 1 0,-3-1 0,-1 0 0,-2 0 0,0 0 0,1 1 0,13 0 0,1 2 375,-10 1 0,0 2-375,13 1 0,-1 3 94,-14 1 1,-1 2-95,0 0 0,-2 0 0,-1 0 0,-1 0 0,-3 0 0,0 1 0,-3-1 0,-1 1 0,17 17 0,-5 2 0,-9-2 0,-2 3 0,-4-2 0,-1 2 0,-2-4 0,0 2 0,-2 1 0,0 10 0,-2 0 0,-2 0 0,-2-1 0,-2-3 0,-2-2 0,-1-4 0,-1-2 0,-1 18 0,-2-6 0,-5 5 0,-8-7 0,-3 3 0,1-8 0,-1 0 0,1-5 0,-2 1 0,1-3 0,-3 0 0,0-3 0,3-5 0,1-2 0,-8 8 0,8-11 0,11-8 0,2-4 0</inkml:trace>
  <inkml:trace contextRef="#ctx0" brushRef="#br0" timeOffset="14501">6908 5914 24575,'-39'0'0,"15"0"0,-3 0 0,-12 0 0,-3 0 0,8 0 0,-2 0 0,-1 0-805,-5 0 0,-1 0 0,-1 0 805,7 0 0,-1 0 0,0 0 0,0 0 0,-3 0 0,0 0 0,0 0 0,-1 0-353,-1 0 0,-1 0 1,0 0-1,1 0 353,-1 0 0,0 0 0,1 0 0,0 0 0,2 0 0,-1-1 0,2 1 0,0-1 294,-7 0 1,0 0-1,0 1-294,-2-1 0,0 0 0,3 1 0,2-1 0,3 0 0,-5 1 0,7 0 0,14 0 1136,3 0-1136,1 3 1807,-9 2-1807,-9 3 0,-5 0 0,0-2 0,8-2 0,9-3 0,10-1 0,8 1 0,5 2 0,2 1 0,1 0 0,1-2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8CB05-0696-465B-ADF2-75F5A5296D49}" type="datetimeFigureOut">
              <a:rPr lang="en-US" smtClean="0"/>
              <a:t>6/28/26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62D9B-8BC6-4544-A3F5-86E25825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.satnogs.org/stations/3671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.satnogs.org/stations/3671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6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16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ADCS</a:t>
            </a:r>
            <a:r>
              <a:rPr lang="en-US" b="0" i="0" dirty="0">
                <a:solidFill>
                  <a:srgbClr val="474747"/>
                </a:solidFill>
                <a:effectLst/>
                <a:latin typeface="Roboto" panose="02000000000000000000" pitchFamily="2" charset="0"/>
              </a:rPr>
              <a:t> (Attitude Determination and Control Systems)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83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www.endurosat.com</a:t>
            </a:r>
            <a:r>
              <a:rPr lang="en-US" dirty="0"/>
              <a:t>/</a:t>
            </a:r>
            <a:r>
              <a:rPr lang="en-US" dirty="0" err="1"/>
              <a:t>cubesat</a:t>
            </a:r>
            <a:r>
              <a:rPr lang="en-US" dirty="0"/>
              <a:t>-store/</a:t>
            </a:r>
            <a:r>
              <a:rPr lang="en-US" dirty="0" err="1"/>
              <a:t>cubesat-obc</a:t>
            </a:r>
            <a:r>
              <a:rPr lang="en-US" dirty="0"/>
              <a:t>/onboard-computer-</a:t>
            </a:r>
            <a:r>
              <a:rPr lang="en-US" dirty="0" err="1"/>
              <a:t>obc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33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42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40CF3-0C12-3C7B-5189-FD071156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5F5C7-B069-33FE-8CCD-44A7FC8A1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6D8C8-60A2-12E5-DFC6-546B5176E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DBC88-4951-5F4E-318A-851012285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96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Kibo04-11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9E029-EBCA-1342-9A3D-9FB67BC3DD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7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46C2-C9EA-F045-9183-FCF2E564B9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2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https://network.satnogs.org/stations/3671/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network.satnogs.org</a:t>
            </a:r>
            <a:r>
              <a:rPr lang="en-US" dirty="0"/>
              <a:t>/observations/9999114/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46C2-C9EA-F045-9183-FCF2E564B9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59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34F0-11FD-EAA9-390E-0C80856D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92499-0E32-ECBF-1972-AA9F21126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C79A5C-CFAA-A0FC-62EE-C20A0D791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https://network.satnogs.org/stations/3671/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network.satnogs.org</a:t>
            </a:r>
            <a:r>
              <a:rPr lang="en-US" dirty="0"/>
              <a:t>/observations/9999114/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B66C3-D9E4-B4E6-1916-2C876859C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46C2-C9EA-F045-9183-FCF2E564B9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16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sparta.aerospace.org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9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46C2-C9EA-F045-9183-FCF2E564B9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21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5C159-1C13-A266-CABA-F6CA377CA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219412-B669-3646-8F21-CA5CCFD3F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673AA-AF2D-B135-74DC-FCAA97645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4261D-2238-C039-4CB4-FAD5D62CA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0725-4EC3-894A-97AB-CD20BB2B5ED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91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6CA6E-0BB3-0AD6-8036-C431E63E3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E5EE0-0825-AE20-7B3F-9007B97E0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38EF4-0740-A81F-6F85-265E9BA2F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B2F9-8FD3-003B-DE6E-424BAED0C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0725-4EC3-894A-97AB-CD20BB2B5E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65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40843-23D6-3C0C-3EF5-FDF272EF2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86EE4-1221-9AEB-88CF-3E8E63E2C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E6F65-7AFD-A2CD-5BBA-347CBE4BF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A78BD-AFE3-B233-8D42-33FDBE71F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0725-4EC3-894A-97AB-CD20BB2B5ED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B2E2-52E4-EDB2-8EA7-3A22112ED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9573F-AF12-B6D6-82E5-5DE98BF00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89FE5-F033-B217-D6FC-C2747F90F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79C9-7B18-EF39-E509-4F0089C66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0725-4EC3-894A-97AB-CD20BB2B5ED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9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photos.app.goo.gl</a:t>
            </a:r>
            <a:r>
              <a:rPr lang="en-US" dirty="0"/>
              <a:t>/oMKwqfvbT2cD2wtf7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46C2-C9EA-F045-9183-FCF2E564B9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satellitemap.space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2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satellitemap.space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2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update resource document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trumpwhitehouse.archives.gov</a:t>
            </a:r>
            <a:r>
              <a:rPr lang="en-US" dirty="0"/>
              <a:t>/presidential-actions/memorandum-space-policy-directive-5-cybersecurity-principles-space-systems/</a:t>
            </a:r>
          </a:p>
          <a:p>
            <a:r>
              <a:rPr lang="en-US" dirty="0"/>
              <a:t>https://</a:t>
            </a:r>
            <a:r>
              <a:rPr lang="en-US" dirty="0" err="1"/>
              <a:t>csrc.nist.gov</a:t>
            </a:r>
            <a:r>
              <a:rPr lang="en-US" dirty="0"/>
              <a:t>/pubs/</a:t>
            </a:r>
            <a:r>
              <a:rPr lang="en-US" dirty="0" err="1"/>
              <a:t>ir</a:t>
            </a:r>
            <a:r>
              <a:rPr lang="en-US" dirty="0"/>
              <a:t>/8270/final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Satellite Ground Segment: Applying the Cybersecurity Framework to Satellite Command and Control</a:t>
            </a:r>
          </a:p>
          <a:p>
            <a:r>
              <a:rPr lang="en-US" dirty="0"/>
              <a:t>Introduction to Cybersecurity for Commercial Satellite Operations</a:t>
            </a:r>
          </a:p>
          <a:p>
            <a:r>
              <a:rPr lang="en-US" dirty="0"/>
              <a:t>Cybersecurity Framework Profile for Hybrid Satellite Networks (HSN)</a:t>
            </a:r>
          </a:p>
          <a:p>
            <a:endParaRPr lang="en-US" dirty="0"/>
          </a:p>
          <a:p>
            <a:r>
              <a:rPr lang="en-US" dirty="0"/>
              <a:t>Foundational PNT Profile: Applying the Cybersecurity Framework for the Responsible Use of Positioning, Navigation, and Timing (PNT)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0725-4EC3-894A-97AB-CD20BB2B5E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2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62D9B-8BC6-4544-A3F5-86E2582556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0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endurancein.space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www.vusec.net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5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A95F-9D34-738C-F998-4FE36EEA7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8CAB1-E32A-2F43-D9CB-BBCE890E4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450C-19CD-E0D9-5CAA-1C0D3B19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AC82-C07D-491B-98F0-825658287801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0B7EB-D1A2-803E-7578-EFDD6001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BB7C-246E-C264-C6CF-069D15EA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77BB-06C6-9BCF-6740-80B688DA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09AE2-51E9-9BA2-DA57-FBFB9EFDC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8D29-6B6F-B568-7DC1-1266960C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E849-7FB5-4252-B28C-9F6FDA3051D7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D7BB-70C3-299F-7253-FB294642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F3BA6-0D8A-804B-F3F7-7159D134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5689BB-BD0E-71BE-6012-524F0A9FA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7AE01-02CD-3B27-8A8A-2C51D533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74D7B-C3C7-FC24-9267-A73A4225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B0261-06B7-45F9-B1A3-E4417C3E7F16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C5AA8-D5C7-345B-5F27-D1719064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44F91-F121-F21A-64ED-7777BB4D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AD1B-9882-B67A-CA3E-81DCF708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6736-D7AC-1264-C004-58A95E55D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C9F71-2E51-6648-8CEA-34FA230B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3A0D-27DD-4FDE-9F49-2267B95A1488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04B06-DE01-074B-7CF1-CB278609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E4D6F-7B8D-91F6-4032-EA4736F9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76C42DDD-84DC-46CD-9BDF-D9BAFC6D6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9E36F-4FE2-605A-5023-BF9DE168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860A-D9D6-9B7A-185A-061784D7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73908-32AA-BB63-CA65-10D5B339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3D95-755D-4E52-9D6A-62B0597C20DA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450F-E52B-7725-36B2-02DBA9B9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3613-CB03-157B-2955-AB54CF7A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19C3-793F-C403-ECB3-43D5E9E1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C7DB-EEF1-B75F-318B-34828F094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FCA65-468F-65F4-7412-E82BFF5A0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5A73-70A5-7D93-B50D-3F07CBDB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B7E8-DEA2-4673-9A69-0B7AE4321798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528EE-1129-AF0A-6675-C60A5686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857E2-C07B-5DEA-C009-D2C96A67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1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6FD4-1C4C-E814-6D50-17226827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9F1EA-3A3D-9E91-7C3E-2669A030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32C0-4D0B-DFFF-1425-32957B1F0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49D19-01DC-3F6B-210C-AD5C938C9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00DE3-1E75-5D96-81F0-DA15C006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A7CF9A-70EA-2DCC-160A-70CBA953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1E3B-0043-4198-A014-BBD6CB081DF6}" type="datetime1">
              <a:rPr lang="en-US" smtClean="0"/>
              <a:t>6/28/26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CE1425-7C16-14A0-9D92-3F63F4B4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F537A8-DBF8-4C44-C432-7E9E2369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8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7941-E2E8-C62D-6CCB-0B4FC67D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3A428-FDE2-3DE9-15DF-FB56B398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6250-77B1-4B29-A926-8C45A53B92F9}" type="datetime1">
              <a:rPr lang="en-US" smtClean="0"/>
              <a:t>6/28/26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4BAB-538F-42FA-1EEA-9FB413BE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09F79-4581-AB04-B1FA-A1143E27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7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17236-6D77-FE2F-7FF4-3614FB28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7E06F-4956-4862-A1C4-E07414C9BC83}" type="datetime1">
              <a:rPr lang="en-US" smtClean="0"/>
              <a:t>6/28/26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0146C-5C20-9E33-442A-9871164C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3CE2A-569B-655D-4CC2-69311C13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ADD79-0D15-9111-7F18-B875FE2A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9D0D-70ED-8782-7B29-E8411F196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8A432-FA4E-C730-04CC-BC475B3FE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FEC12-6D1A-6D99-3271-649EFC62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0F14-0F55-4F82-85C1-D1C999C18DBC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9B5B-C2E6-76B0-1BEA-8BF57BB3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5EF66-3C3A-51A2-F794-F58F2C1C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5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208-A4C7-23BF-3214-ED01ABA0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06C66-1AAB-39F7-D797-8BF45E34D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465FE-2B7E-1C2A-C15B-8798555B9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B8A61-E789-96A8-B89C-7C4EFA88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216D-69E9-439A-A509-EF60612D03C2}" type="datetime1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BEA0A-A90E-09B4-C086-34287B17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E4C38-4395-71EA-7E93-FAADE5D3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8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31FA30-1694-4989-8ECB-673BBE9B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8AD6-D80D-8845-10AC-9D924920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A64FC-0800-D21E-B174-B557C8343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9BE7C-AC61-4D97-AC96-22764C122F20}" type="datetime1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7822B-DA69-4687-53AA-958125E21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University of Texas at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E41C-D536-F102-975F-99C6C66FE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2DDD-84DC-46CD-9BDF-D9BAFC6D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lumbia.edu/~vpk/research/libdft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pylingual.io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twork.satnogs.org/stations/367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e.utdallas.edu/2024/08/16/cybersecurity-expert-targets-satellite-safety/%3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workshop.syssec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9.png"/><Relationship Id="rId4" Type="http://schemas.openxmlformats.org/officeDocument/2006/relationships/image" Target="../media/image73.jpe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trumpwhitehouse.archives.gov/presidential-actions/memorandum-space-policy-directive-5-cybersecurity-principles-space-system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2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34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FAD23-45AA-A757-D528-5EC2D8FB0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10" y="1486107"/>
            <a:ext cx="7467895" cy="2225547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Safety and Security of Small Satellites in Low Earth Orbit (LEO):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Small Satellite Workshop @ UTD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62D24-2202-95B9-DE3E-BC463C9A2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4276"/>
            <a:ext cx="6654188" cy="1453825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Kangkook Jee</a:t>
            </a:r>
          </a:p>
          <a:p>
            <a:pPr algn="r"/>
            <a:r>
              <a:rPr lang="en-US" altLang="ko-KR" dirty="0">
                <a:solidFill>
                  <a:schemeClr val="bg1"/>
                </a:solidFill>
              </a:rPr>
              <a:t>Jun 29, 2026</a:t>
            </a:r>
            <a:endParaRPr lang="ko-KR" altLang="en-US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42" name="Group 1036">
            <a:extLst>
              <a:ext uri="{FF2B5EF4-FFF2-40B4-BE49-F238E27FC236}">
                <a16:creationId xmlns:a16="http://schemas.microsoft.com/office/drawing/2014/main" id="{C0E9D773-7FEB-49A7-9CC0-76B8FC895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038" name="Freeform 5">
              <a:extLst>
                <a:ext uri="{FF2B5EF4-FFF2-40B4-BE49-F238E27FC236}">
                  <a16:creationId xmlns:a16="http://schemas.microsoft.com/office/drawing/2014/main" id="{38E76DE4-15F2-442B-A21D-7E4E54A01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5">
              <a:extLst>
                <a:ext uri="{FF2B5EF4-FFF2-40B4-BE49-F238E27FC236}">
                  <a16:creationId xmlns:a16="http://schemas.microsoft.com/office/drawing/2014/main" id="{1AE5C0EE-AE74-4F67-BE75-9859C73C4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ECFFBD-987A-E4FC-2A95-5A3B37AD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4462" y="6306055"/>
            <a:ext cx="3877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>
                    <a:alpha val="80000"/>
                  </a:schemeClr>
                </a:solidFill>
              </a:rPr>
              <a:t>The University of 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Texas at Dallas</a:t>
            </a:r>
          </a:p>
        </p:txBody>
      </p:sp>
      <p:pic>
        <p:nvPicPr>
          <p:cNvPr id="1028" name="Picture 4" descr="Office of Research and Innovation">
            <a:extLst>
              <a:ext uri="{FF2B5EF4-FFF2-40B4-BE49-F238E27FC236}">
                <a16:creationId xmlns:a16="http://schemas.microsoft.com/office/drawing/2014/main" id="{C7DDE59B-4E77-7751-4A98-B7958312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0538" y="1779403"/>
            <a:ext cx="3344638" cy="33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1F387-C046-1D60-546E-AD715E3D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76C42DDD-84DC-46CD-9BDF-D9BAFC6D65AA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9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BCAF-73B0-A477-1422-E1FCADA8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D95-EED5-12F4-2F2C-6505870F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r>
              <a:rPr lang="en-US" dirty="0"/>
              <a:t>10 years of industry experience</a:t>
            </a:r>
          </a:p>
          <a:p>
            <a:pPr lvl="1"/>
            <a:r>
              <a:rPr lang="en-US" dirty="0"/>
              <a:t>IBM Korea, NEC Laboratory in America</a:t>
            </a:r>
          </a:p>
          <a:p>
            <a:pPr lvl="1"/>
            <a:r>
              <a:rPr lang="en-US" dirty="0"/>
              <a:t>OS/JVM engineer</a:t>
            </a:r>
          </a:p>
          <a:p>
            <a:pPr lvl="1"/>
            <a:r>
              <a:rPr lang="en-US" dirty="0"/>
              <a:t>EDR research, Pen-testing, and security analysis</a:t>
            </a:r>
          </a:p>
          <a:p>
            <a:pPr lvl="1"/>
            <a:endParaRPr lang="en-US" dirty="0"/>
          </a:p>
          <a:p>
            <a:r>
              <a:rPr lang="en-US" dirty="0"/>
              <a:t>Joined UT Dallas in 2019</a:t>
            </a:r>
          </a:p>
          <a:p>
            <a:pPr lvl="1"/>
            <a:r>
              <a:rPr lang="en-US" dirty="0"/>
              <a:t>Specialized in system security</a:t>
            </a:r>
          </a:p>
          <a:p>
            <a:pPr lvl="1"/>
            <a:r>
              <a:rPr lang="en-US" dirty="0"/>
              <a:t>Teaching binary reversing (CTF) courses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FBE22-DC1D-F10A-E874-9D92E663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124CF-826A-6EFB-9F40-767127A5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CF2EA5-174D-F31F-4BDB-4C3A7C838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99055"/>
            <a:ext cx="1443814" cy="14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1FDD67-5986-1707-8966-16E71029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28" y="978563"/>
            <a:ext cx="1943293" cy="7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lobal industrial lab and climate technology venture capital firm join  E-ffiliates">
            <a:extLst>
              <a:ext uri="{FF2B5EF4-FFF2-40B4-BE49-F238E27FC236}">
                <a16:creationId xmlns:a16="http://schemas.microsoft.com/office/drawing/2014/main" id="{F2BED4E2-88F8-45CF-4C21-2D79B8DBE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08" y="2571750"/>
            <a:ext cx="3175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pture the flag (cybersecurity) - Wikipedia">
            <a:extLst>
              <a:ext uri="{FF2B5EF4-FFF2-40B4-BE49-F238E27FC236}">
                <a16:creationId xmlns:a16="http://schemas.microsoft.com/office/drawing/2014/main" id="{18BEAD2C-DC77-AD59-E13C-AA676D46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08" y="3883268"/>
            <a:ext cx="3187243" cy="21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1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6C0-C877-B22A-AA3A-D0ADBAFA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57AFB-C898-A992-66A8-E854CF533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3739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System security researcher</a:t>
            </a:r>
          </a:p>
          <a:p>
            <a:pPr lvl="1"/>
            <a:r>
              <a:rPr lang="en-US" dirty="0"/>
              <a:t>Binary-level information flow tracking: </a:t>
            </a:r>
            <a:r>
              <a:rPr lang="en-US" dirty="0">
                <a:hlinkClick r:id="rId3"/>
              </a:rPr>
              <a:t>libdft</a:t>
            </a:r>
            <a:endParaRPr lang="en-US" dirty="0"/>
          </a:p>
          <a:p>
            <a:pPr lvl="1"/>
            <a:r>
              <a:rPr lang="en-US" dirty="0"/>
              <a:t>Static and dynamic program (binary) analysis</a:t>
            </a:r>
          </a:p>
          <a:p>
            <a:endParaRPr lang="en-US" dirty="0"/>
          </a:p>
          <a:p>
            <a:r>
              <a:rPr lang="en-US" dirty="0"/>
              <a:t>Leveraging ML-techniques to automate security analysis</a:t>
            </a:r>
          </a:p>
          <a:p>
            <a:pPr lvl="1"/>
            <a:r>
              <a:rPr lang="en-US" dirty="0"/>
              <a:t>Data-driven security research with large security graphs </a:t>
            </a:r>
          </a:p>
          <a:p>
            <a:pPr lvl="2"/>
            <a:r>
              <a:rPr lang="en-US" dirty="0"/>
              <a:t>EDR, system provenance</a:t>
            </a:r>
          </a:p>
          <a:p>
            <a:pPr lvl="1"/>
            <a:r>
              <a:rPr lang="en-US" dirty="0"/>
              <a:t>Decompilation of High-level Dynamic Languages (HDLs)</a:t>
            </a:r>
          </a:p>
          <a:p>
            <a:pPr lvl="2"/>
            <a:r>
              <a:rPr lang="en-US" dirty="0">
                <a:hlinkClick r:id="rId4"/>
              </a:rPr>
              <a:t>PyLingual</a:t>
            </a:r>
            <a:endParaRPr lang="en-US" dirty="0"/>
          </a:p>
          <a:p>
            <a:endParaRPr lang="en-US" dirty="0"/>
          </a:p>
          <a:p>
            <a:r>
              <a:rPr lang="en-US" dirty="0"/>
              <a:t>Why SPACE?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D3181-FA10-8D9D-E5DF-7BBBDAAD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5B776-D738-9BDA-CAC3-971F4943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2" name="Picture 4" descr="11 PRACTICAL DYNAMIC TAINT ANALYSIS WITH LIBDFT - Practical Binary Analysis  [Book]">
            <a:extLst>
              <a:ext uri="{FF2B5EF4-FFF2-40B4-BE49-F238E27FC236}">
                <a16:creationId xmlns:a16="http://schemas.microsoft.com/office/drawing/2014/main" id="{38B4AA3A-729A-90E8-F68F-A7B0BB8A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07" y="701928"/>
            <a:ext cx="5194422" cy="27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CB79A-2CD2-01FD-8E89-EE596480C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483" y="532460"/>
            <a:ext cx="2017517" cy="2896540"/>
          </a:xfrm>
          <a:prstGeom prst="rect">
            <a:avLst/>
          </a:prstGeom>
        </p:spPr>
      </p:pic>
      <p:pic>
        <p:nvPicPr>
          <p:cNvPr id="2056" name="Picture 8" descr="PyLingual Patch Editor annotated layout screenshot">
            <a:extLst>
              <a:ext uri="{FF2B5EF4-FFF2-40B4-BE49-F238E27FC236}">
                <a16:creationId xmlns:a16="http://schemas.microsoft.com/office/drawing/2014/main" id="{30820D01-6E29-9062-7F8E-AEC81958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83" y="3608387"/>
            <a:ext cx="4093411" cy="232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0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2927-0706-FABF-78B5-4234E50B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Space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F5362-9D0A-C032-75FA-47A89F31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92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How a system security researcher come to be a space enthusiast?</a:t>
            </a:r>
          </a:p>
          <a:p>
            <a:r>
              <a:rPr lang="en-US" sz="2400" dirty="0"/>
              <a:t>Lucky to have a chance to participate satellite project (6U CubeSat)</a:t>
            </a:r>
          </a:p>
          <a:p>
            <a:pPr lvl="1"/>
            <a:r>
              <a:rPr lang="en-US" sz="2000" dirty="0"/>
              <a:t>1 year in preparation stage, 2 years of operation</a:t>
            </a:r>
          </a:p>
          <a:p>
            <a:pPr lvl="1"/>
            <a:r>
              <a:rPr lang="en-US" sz="2000" dirty="0"/>
              <a:t>Planned to run various cybersecurity research</a:t>
            </a:r>
          </a:p>
          <a:p>
            <a:pPr lvl="1"/>
            <a:r>
              <a:rPr lang="en-US" sz="2000" dirty="0"/>
              <a:t>Couldn’t say it was quite successful … </a:t>
            </a:r>
          </a:p>
          <a:p>
            <a:r>
              <a:rPr lang="en-US" sz="2400" dirty="0"/>
              <a:t>Still </a:t>
            </a:r>
            <a:r>
              <a:rPr lang="en-US" sz="2400" b="1" dirty="0"/>
              <a:t>ALIVE</a:t>
            </a:r>
            <a:r>
              <a:rPr lang="en-US" sz="2400" dirty="0"/>
              <a:t> on space</a:t>
            </a:r>
          </a:p>
          <a:p>
            <a:pPr lvl="1"/>
            <a:r>
              <a:rPr lang="en-US" sz="2000" dirty="0"/>
              <a:t>Gap between cyber and aerospace communities</a:t>
            </a:r>
          </a:p>
          <a:p>
            <a:pPr lvl="1"/>
            <a:r>
              <a:rPr lang="en-US" sz="2000" dirty="0"/>
              <a:t>Research opportunities</a:t>
            </a:r>
          </a:p>
          <a:p>
            <a:pPr lvl="1"/>
            <a:r>
              <a:rPr lang="en-US" sz="2000" dirty="0"/>
              <a:t>Optimistic (or Naive) about space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This talk will be about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9EBEF-7E29-42FF-B497-B1D29FFA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C8C9F-8D18-7615-3E51-77D52DB9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Photos: Falcon 9 launches and lands at Vandenberg Air Force Base –  Spaceflight Now">
            <a:extLst>
              <a:ext uri="{FF2B5EF4-FFF2-40B4-BE49-F238E27FC236}">
                <a16:creationId xmlns:a16="http://schemas.microsoft.com/office/drawing/2014/main" id="{EBD2A619-797E-6464-2A0B-3DE50FBC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5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349A-0EFB-76FD-557E-804862A0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30"/>
            <a:ext cx="6824133" cy="1460500"/>
          </a:xfrm>
        </p:spPr>
        <p:txBody>
          <a:bodyPr/>
          <a:lstStyle/>
          <a:p>
            <a:r>
              <a:rPr lang="en-US" dirty="0"/>
              <a:t>Context Reminder: </a:t>
            </a:r>
            <a:br>
              <a:rPr lang="en-US" dirty="0"/>
            </a:br>
            <a:r>
              <a:rPr lang="en-US" dirty="0"/>
              <a:t>CubeSat in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8791-B8E0-248E-88F6-E58EC47C2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3" y="1825625"/>
            <a:ext cx="7838891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CubeSat</a:t>
            </a:r>
          </a:p>
          <a:p>
            <a:pPr lvl="1"/>
            <a:r>
              <a:rPr lang="en-US" dirty="0"/>
              <a:t>Mico- or nanosatellites ( ~ 10 kg)</a:t>
            </a:r>
          </a:p>
          <a:p>
            <a:pPr lvl="1"/>
            <a:r>
              <a:rPr lang="en-US" dirty="0"/>
              <a:t>For amateur and hobbyists  (You may not find it super-relevant)</a:t>
            </a:r>
          </a:p>
          <a:p>
            <a:pPr lvl="1"/>
            <a:endParaRPr lang="en-US" dirty="0"/>
          </a:p>
          <a:p>
            <a:r>
              <a:rPr lang="en-US" dirty="0"/>
              <a:t> Low Earth Orbit (LEO)</a:t>
            </a:r>
          </a:p>
          <a:p>
            <a:pPr lvl="1"/>
            <a:r>
              <a:rPr lang="en-US" dirty="0"/>
              <a:t>Popular destination among recent spacecraft projects </a:t>
            </a:r>
            <a:br>
              <a:rPr lang="en-US" dirty="0"/>
            </a:br>
            <a:r>
              <a:rPr lang="en-US" dirty="0"/>
              <a:t>(e.g., Starlink, ISS)</a:t>
            </a:r>
          </a:p>
          <a:p>
            <a:pPr lvl="1"/>
            <a:r>
              <a:rPr lang="en-US" dirty="0"/>
              <a:t>Pros</a:t>
            </a:r>
          </a:p>
          <a:p>
            <a:pPr lvl="2"/>
            <a:r>
              <a:rPr lang="en-US" dirty="0"/>
              <a:t>Inexpensive launch cost</a:t>
            </a:r>
          </a:p>
          <a:p>
            <a:pPr lvl="2"/>
            <a:r>
              <a:rPr lang="en-US" dirty="0"/>
              <a:t>Short latency for terrestrial communication</a:t>
            </a:r>
          </a:p>
          <a:p>
            <a:pPr lvl="1"/>
            <a:r>
              <a:rPr lang="en-US" dirty="0"/>
              <a:t>Cons</a:t>
            </a:r>
          </a:p>
          <a:p>
            <a:pPr lvl="2"/>
            <a:r>
              <a:rPr lang="en-US" dirty="0"/>
              <a:t>Circle the earth every 90 minutes (~ 16x per day)</a:t>
            </a:r>
          </a:p>
          <a:p>
            <a:pPr lvl="2"/>
            <a:r>
              <a:rPr lang="en-US" dirty="0"/>
              <a:t>Under close gravity interference</a:t>
            </a:r>
          </a:p>
          <a:p>
            <a:pPr lvl="2"/>
            <a:r>
              <a:rPr lang="en-US" dirty="0"/>
              <a:t>Space debris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9C4C9-74B4-6B7A-F73E-FA08E9AB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5EA1D-3EB0-64C5-51E1-84381078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73D7A-64FE-093F-7245-0557C936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623" y="3429000"/>
            <a:ext cx="2892902" cy="3413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33697-5235-889C-5A9B-7ADA3109F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874" y="1933003"/>
            <a:ext cx="3246435" cy="140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259CE-0558-686C-AEA9-35540D571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791" y="396478"/>
            <a:ext cx="2768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09AC-1C56-BF5A-F77C-EF19D8B4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020"/>
          </a:xfrm>
        </p:spPr>
        <p:txBody>
          <a:bodyPr/>
          <a:lstStyle/>
          <a:p>
            <a:r>
              <a:rPr lang="en-US" dirty="0"/>
              <a:t>UTD + IBM Space Collaboration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0486A11-0893-8C7B-59D0-35766A19A0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EE0FA-14FB-9451-67FE-AF774C4F1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72" y="1398957"/>
            <a:ext cx="6426165" cy="3631223"/>
          </a:xfrm>
          <a:prstGeom prst="rect">
            <a:avLst/>
          </a:prstGeom>
        </p:spPr>
      </p:pic>
      <p:pic>
        <p:nvPicPr>
          <p:cNvPr id="2056" name="Picture 8" descr="lookaside.fbsbx.com/lookaside/crawler/media/?me...">
            <a:extLst>
              <a:ext uri="{FF2B5EF4-FFF2-40B4-BE49-F238E27FC236}">
                <a16:creationId xmlns:a16="http://schemas.microsoft.com/office/drawing/2014/main" id="{8D9CB3C9-B430-0F18-17EF-60EDCB47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03" y="5417352"/>
            <a:ext cx="1091251" cy="10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0B8696-8FC6-72C8-281D-D23203E6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50" y="1451882"/>
            <a:ext cx="4791170" cy="4351338"/>
          </a:xfrm>
        </p:spPr>
        <p:txBody>
          <a:bodyPr/>
          <a:lstStyle/>
          <a:p>
            <a:r>
              <a:rPr lang="en-US" dirty="0"/>
              <a:t>Endurance CubeSat mission</a:t>
            </a:r>
          </a:p>
          <a:p>
            <a:pPr lvl="1"/>
            <a:r>
              <a:rPr lang="en-US" dirty="0"/>
              <a:t>A new and exciting topic</a:t>
            </a:r>
          </a:p>
          <a:p>
            <a:endParaRPr lang="en-US" dirty="0"/>
          </a:p>
          <a:p>
            <a:r>
              <a:rPr lang="en-US" dirty="0"/>
              <a:t>Aim to make scientific contributions</a:t>
            </a:r>
          </a:p>
          <a:p>
            <a:endParaRPr lang="en-US" dirty="0"/>
          </a:p>
          <a:p>
            <a:r>
              <a:rPr lang="en-US" dirty="0"/>
              <a:t>Safety and Security</a:t>
            </a:r>
          </a:p>
        </p:txBody>
      </p:sp>
      <p:pic>
        <p:nvPicPr>
          <p:cNvPr id="2058" name="Picture 10" descr="patch">
            <a:extLst>
              <a:ext uri="{FF2B5EF4-FFF2-40B4-BE49-F238E27FC236}">
                <a16:creationId xmlns:a16="http://schemas.microsoft.com/office/drawing/2014/main" id="{8BD63539-1E8F-3AB2-294F-CDF0B37A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591" y="5075916"/>
            <a:ext cx="1555503" cy="16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3A10C-1F1F-7572-9CB6-E88B098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 descr="IBM Logo Meaning, History and Evolution ...">
            <a:extLst>
              <a:ext uri="{FF2B5EF4-FFF2-40B4-BE49-F238E27FC236}">
                <a16:creationId xmlns:a16="http://schemas.microsoft.com/office/drawing/2014/main" id="{D4B26398-4D88-4DF3-CCC9-06AC6605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6" y="5075916"/>
            <a:ext cx="3216129" cy="16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0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115D5EF-F957-0D49-9043-511888E6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24" y="1690688"/>
            <a:ext cx="6437376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4F2915-97C0-9642-A328-7D8CE11C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4156"/>
          </a:xfrm>
        </p:spPr>
        <p:txBody>
          <a:bodyPr/>
          <a:lstStyle/>
          <a:p>
            <a:r>
              <a:rPr lang="en-US" dirty="0"/>
              <a:t>UTD + IBM Space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C1480-C23C-754D-9E50-3ABA4CF0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792514"/>
            <a:ext cx="5170465" cy="460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CubeSat on LEO</a:t>
            </a:r>
            <a:endParaRPr lang="en-US" sz="16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Low-Earth-Orbit (LEO)</a:t>
            </a:r>
          </a:p>
          <a:p>
            <a:pPr lvl="1"/>
            <a:r>
              <a:rPr lang="en-US" sz="2000" dirty="0"/>
              <a:t>A unique testbed for safety and security using consumer grade electric device</a:t>
            </a:r>
            <a:endParaRPr lang="en-US" sz="2000" dirty="0">
              <a:ea typeface="Calibri"/>
              <a:cs typeface="Calibri"/>
            </a:endParaRPr>
          </a:p>
          <a:p>
            <a:pPr lvl="1"/>
            <a:endParaRPr lang="en-US" sz="2000" dirty="0"/>
          </a:p>
          <a:p>
            <a:r>
              <a:rPr lang="en-US" sz="2400" dirty="0"/>
              <a:t>IBM Space Tech +  academic research collaboration</a:t>
            </a:r>
          </a:p>
          <a:p>
            <a:endParaRPr lang="en-US" sz="2400" dirty="0"/>
          </a:p>
          <a:p>
            <a:r>
              <a:rPr lang="en-US" sz="2400" dirty="0"/>
              <a:t>Unconventional use-case of edge-cloud computing model</a:t>
            </a:r>
            <a:endParaRPr lang="en-US" sz="24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Different physics for space computing</a:t>
            </a: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655C2-2D37-C34A-B634-91F87EF7B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6194"/>
            <a:ext cx="2950659" cy="30509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EBD5E-9EF8-447B-1F1C-19B42817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0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0B1714-3688-AC3B-A55E-40E717CA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38" y="566315"/>
            <a:ext cx="5903262" cy="597259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EDC43-43FC-2024-2D74-F112C077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757"/>
          </a:xfrm>
        </p:spPr>
        <p:txBody>
          <a:bodyPr/>
          <a:lstStyle/>
          <a:p>
            <a:r>
              <a:rPr lang="en-US" dirty="0"/>
              <a:t>IBM Space: ENDURANCE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151B0-3B06-B922-EA0C-46B1995B0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6320"/>
            <a:ext cx="3762375" cy="56151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8E80F-2A91-4B61-83B9-96BD5652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9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FDD3-59CF-D84E-884C-BBC3B88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8257" cy="1325563"/>
          </a:xfrm>
        </p:spPr>
        <p:txBody>
          <a:bodyPr/>
          <a:lstStyle/>
          <a:p>
            <a:r>
              <a:rPr lang="en-US" dirty="0"/>
              <a:t>IBM Endurance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0469E-FE95-7945-BFE5-DFE2D4B5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98" y="1710678"/>
            <a:ext cx="5423382" cy="4394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Raspberry Pi 4 (BCM 2711) </a:t>
            </a:r>
          </a:p>
          <a:p>
            <a:pPr lvl="1"/>
            <a:r>
              <a:rPr lang="en-US" dirty="0"/>
              <a:t>Yoko Linux image customized for satellite operation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Minimal power consumption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Fast / seamless recovery</a:t>
            </a:r>
            <a:endParaRPr lang="en-US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CubeSat Onboard Computer (OBC)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Microcontroller (MCU) -based computer for payload operation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Mainly concerns about Satellite operation + ground communications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0FDE1E05-46E4-104E-BDF7-28571A0C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10" y="617622"/>
            <a:ext cx="3424284" cy="30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CEC30-17CB-4F7B-5891-7596408C2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34" y="4837925"/>
            <a:ext cx="3431590" cy="1490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42C71-A836-ACFD-5D09-BB492720BA64}"/>
              </a:ext>
            </a:extLst>
          </p:cNvPr>
          <p:cNvGrpSpPr/>
          <p:nvPr/>
        </p:nvGrpSpPr>
        <p:grpSpPr>
          <a:xfrm>
            <a:off x="6014811" y="380144"/>
            <a:ext cx="2357359" cy="3327640"/>
            <a:chOff x="6014811" y="1121833"/>
            <a:chExt cx="2357359" cy="3327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8DC950-EC24-E244-9A9B-CAEC81B2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014811" y="1121833"/>
              <a:ext cx="2357359" cy="29575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DDF065-1700-ABDF-D8EB-17F815C46393}"/>
                </a:ext>
              </a:extLst>
            </p:cNvPr>
            <p:cNvSpPr txBox="1"/>
            <p:nvPr/>
          </p:nvSpPr>
          <p:spPr>
            <a:xfrm>
              <a:off x="6527708" y="4080141"/>
              <a:ext cx="1574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/>
                <a:t>Payload (Rpi4)</a:t>
              </a:r>
            </a:p>
          </p:txBody>
        </p:sp>
      </p:grp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D6A7654E-FAEA-D24F-9AC9-06398F1F9A13}"/>
              </a:ext>
            </a:extLst>
          </p:cNvPr>
          <p:cNvSpPr/>
          <p:nvPr/>
        </p:nvSpPr>
        <p:spPr>
          <a:xfrm rot="16200000">
            <a:off x="6976457" y="3935206"/>
            <a:ext cx="804497" cy="518162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D1AB9D-3467-E4AE-B5AD-017D73EA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2" descr="Onboard Computer with GNSS – Advanced Navigation for CubeSats">
            <a:extLst>
              <a:ext uri="{FF2B5EF4-FFF2-40B4-BE49-F238E27FC236}">
                <a16:creationId xmlns:a16="http://schemas.microsoft.com/office/drawing/2014/main" id="{8EB6BB77-DFCD-4EE9-F425-777E9801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14" y="5043927"/>
            <a:ext cx="1753587" cy="10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7C4D42-4E6D-1036-4AC4-23F0A212D7FD}"/>
                  </a:ext>
                </a:extLst>
              </p14:cNvPr>
              <p14:cNvContentPartPr/>
              <p14:nvPr/>
            </p14:nvContentPartPr>
            <p14:xfrm>
              <a:off x="8170200" y="4617720"/>
              <a:ext cx="181440" cy="273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7C4D42-4E6D-1036-4AC4-23F0A212D7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60840" y="4608360"/>
                <a:ext cx="200160" cy="29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3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9CA7-90D5-411B-C952-AD595F44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Endurance CubeSat OBC State Diagram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46F9F-87D6-39D0-8946-F736568E4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396" y="1325033"/>
            <a:ext cx="9496804" cy="44341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08D9-D0BC-1B6B-F9CC-BF486202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B636A-2AF5-0FD0-A0CC-DAA35CA2F216}"/>
              </a:ext>
            </a:extLst>
          </p:cNvPr>
          <p:cNvSpPr txBox="1"/>
          <p:nvPr/>
        </p:nvSpPr>
        <p:spPr>
          <a:xfrm>
            <a:off x="1405467" y="6172200"/>
            <a:ext cx="412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Custom (in-house) control software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15AC1DB-CAC9-AF26-E0D1-3656CD0D2440}"/>
                  </a:ext>
                </a:extLst>
              </p14:cNvPr>
              <p14:cNvContentPartPr/>
              <p14:nvPr/>
            </p14:nvContentPartPr>
            <p14:xfrm>
              <a:off x="1763280" y="1301760"/>
              <a:ext cx="3309840" cy="842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15AC1DB-CAC9-AF26-E0D1-3656CD0D24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3920" y="1292400"/>
                <a:ext cx="3328560" cy="86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6956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FDA2-D091-1B9F-070C-5C383667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Endurance Telemetry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981FEB-1D7F-1662-49BF-744DA22C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0769" y="1716088"/>
            <a:ext cx="6165262" cy="40523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D75C3-E894-BAA6-EF49-0CA06E0A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35B3A-B05C-9B53-1B84-73294672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4" descr="Onboard Computer – Reliable OBC for CubeSats and SmallSats">
            <a:extLst>
              <a:ext uri="{FF2B5EF4-FFF2-40B4-BE49-F238E27FC236}">
                <a16:creationId xmlns:a16="http://schemas.microsoft.com/office/drawing/2014/main" id="{DEE1AAC9-AA67-594C-253D-2B1E5141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1" y="2764907"/>
            <a:ext cx="3939189" cy="19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36D08-546C-2CCB-2088-6140666F6498}"/>
              </a:ext>
            </a:extLst>
          </p:cNvPr>
          <p:cNvSpPr txBox="1"/>
          <p:nvPr/>
        </p:nvSpPr>
        <p:spPr>
          <a:xfrm>
            <a:off x="1709908" y="4755028"/>
            <a:ext cx="1734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 err="1"/>
              <a:t>EndureSat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312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E6A-8722-574C-89D6-59FB6F9C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12" y="11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New Space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E54D-8AA6-734B-812F-30F28CD5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11" y="1300848"/>
            <a:ext cx="5381625" cy="4351338"/>
          </a:xfrm>
        </p:spPr>
        <p:txBody>
          <a:bodyPr/>
          <a:lstStyle/>
          <a:p>
            <a:r>
              <a:rPr lang="en-US" dirty="0"/>
              <a:t>Two Enablers</a:t>
            </a:r>
          </a:p>
          <a:p>
            <a:pPr lvl="1"/>
            <a:r>
              <a:rPr lang="en-US" dirty="0"/>
              <a:t>Re-usable booter technologies</a:t>
            </a:r>
          </a:p>
          <a:p>
            <a:pPr lvl="1"/>
            <a:r>
              <a:rPr lang="en-US" dirty="0"/>
              <a:t>Ever-shrinking size of technologies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F9CCC3D-5010-834E-BB54-6E6F2175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2" y="3094266"/>
            <a:ext cx="5381625" cy="30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E320C-3177-EA4E-9ABF-F93BBC675BE2}"/>
              </a:ext>
            </a:extLst>
          </p:cNvPr>
          <p:cNvSpPr txBox="1"/>
          <p:nvPr/>
        </p:nvSpPr>
        <p:spPr>
          <a:xfrm>
            <a:off x="817702" y="6154321"/>
            <a:ext cx="5585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Total count of CubeSats launched as of August 2021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22C87-3E87-FF47-9F03-24401F39FC36}"/>
              </a:ext>
            </a:extLst>
          </p:cNvPr>
          <p:cNvSpPr txBox="1"/>
          <p:nvPr/>
        </p:nvSpPr>
        <p:spPr>
          <a:xfrm>
            <a:off x="6926073" y="5507990"/>
            <a:ext cx="3761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Standard 2U CubeSat</a:t>
            </a:r>
          </a:p>
          <a:p>
            <a:r>
              <a:rPr lang="en-US">
                <a:solidFill>
                  <a:srgbClr val="111111"/>
                </a:solidFill>
                <a:latin typeface="Roboto" panose="020F0502020204030204" pitchFamily="34" charset="0"/>
              </a:rPr>
              <a:t>(1U: </a:t>
            </a:r>
            <a:r>
              <a:rPr lang="en-US"/>
              <a:t>10 cm × 10 cm × 11.35 cm)</a:t>
            </a:r>
          </a:p>
        </p:txBody>
      </p:sp>
      <p:pic>
        <p:nvPicPr>
          <p:cNvPr id="10248" name="Picture 8" descr="Layout of a 2U CubeSat that will be a FemtoSat carrier to perform swarm...  | Download Scientific Diagram">
            <a:extLst>
              <a:ext uri="{FF2B5EF4-FFF2-40B4-BE49-F238E27FC236}">
                <a16:creationId xmlns:a16="http://schemas.microsoft.com/office/drawing/2014/main" id="{3C3E6CA1-88CC-DB4C-8128-33613A18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98" y="402590"/>
            <a:ext cx="474967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88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DC34-66F0-27A7-8A70-942C512C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My First Mission Crashed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AB2A4-2819-CD4E-1672-EB8737FA5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686"/>
            <a:ext cx="5109593" cy="4595381"/>
          </a:xfrm>
        </p:spPr>
        <p:txBody>
          <a:bodyPr>
            <a:normAutofit/>
          </a:bodyPr>
          <a:lstStyle/>
          <a:p>
            <a:r>
              <a:rPr lang="en-US" sz="2400" dirty="0"/>
              <a:t>Could not schedule and run the experiments</a:t>
            </a:r>
          </a:p>
          <a:p>
            <a:pPr lvl="1"/>
            <a:r>
              <a:rPr lang="en-US" sz="2000" dirty="0"/>
              <a:t>Unstable communication, hard to schedule an experiment</a:t>
            </a:r>
          </a:p>
          <a:p>
            <a:pPr lvl="1"/>
            <a:r>
              <a:rPr lang="en-US" sz="2000" dirty="0"/>
              <a:t>Time synchronization problem</a:t>
            </a:r>
          </a:p>
          <a:p>
            <a:r>
              <a:rPr lang="en-US" sz="2400" dirty="0"/>
              <a:t>No common bases for payload operations</a:t>
            </a:r>
          </a:p>
          <a:p>
            <a:pPr lvl="1"/>
            <a:r>
              <a:rPr lang="en-US" sz="2000" dirty="0"/>
              <a:t>Ad-hoc implementation for per-mission basis</a:t>
            </a:r>
          </a:p>
          <a:p>
            <a:pPr lvl="1"/>
            <a:r>
              <a:rPr lang="en-US" sz="2000" dirty="0"/>
              <a:t>Found many unreasonable design decisions</a:t>
            </a:r>
          </a:p>
          <a:p>
            <a:r>
              <a:rPr lang="en-US" sz="2400" dirty="0"/>
              <a:t>And many many more …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02891-7103-4CB7-8A03-4CEAF40D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28285-2580-188F-E659-FB65B6C3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9E710-9900-9F23-E757-DEE2096E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1" y="1335725"/>
            <a:ext cx="5005522" cy="55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25C2-C0D1-51D6-9782-62B488F0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0AAA-CEEC-ED6D-FDF7-FE214BF5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My First Mission Crashed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1D5D7-A79D-4EF0-F5D2-BAFF10829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Communication is very thin and unstable</a:t>
            </a:r>
          </a:p>
          <a:p>
            <a:pPr lvl="1"/>
            <a:r>
              <a:rPr lang="en-US" dirty="0"/>
              <a:t>Return rate 10 % ~ 20 %</a:t>
            </a:r>
          </a:p>
          <a:p>
            <a:pPr lvl="1"/>
            <a:r>
              <a:rPr lang="en-US" dirty="0"/>
              <a:t>High frequency band communication are sensitive and power greedy</a:t>
            </a:r>
          </a:p>
          <a:p>
            <a:pPr lvl="2"/>
            <a:r>
              <a:rPr lang="en-US" dirty="0"/>
              <a:t>X-band communication not activated</a:t>
            </a:r>
          </a:p>
          <a:p>
            <a:endParaRPr lang="en-US" dirty="0"/>
          </a:p>
          <a:p>
            <a:r>
              <a:rPr lang="en-US" dirty="0"/>
              <a:t>Powers are very scarce</a:t>
            </a:r>
          </a:p>
          <a:p>
            <a:pPr lvl="1"/>
            <a:r>
              <a:rPr lang="en-US" dirty="0"/>
              <a:t>Short charging time; insufficient battery capacity</a:t>
            </a:r>
          </a:p>
          <a:p>
            <a:pPr lvl="1"/>
            <a:r>
              <a:rPr lang="en-US" dirty="0"/>
              <a:t>Need to budget wisely among: ADCS, communication, and payload operation</a:t>
            </a:r>
          </a:p>
          <a:p>
            <a:endParaRPr lang="en-US" dirty="0"/>
          </a:p>
          <a:p>
            <a:r>
              <a:rPr lang="en-US" dirty="0"/>
              <a:t>Difficult (almost impossible) maintenance operation</a:t>
            </a:r>
          </a:p>
          <a:p>
            <a:pPr lvl="1"/>
            <a:r>
              <a:rPr lang="en-US" dirty="0"/>
              <a:t>OBC software mostly in-house and ecosystem is largely fragment</a:t>
            </a:r>
          </a:p>
          <a:p>
            <a:pPr lvl="1"/>
            <a:r>
              <a:rPr lang="en-US" dirty="0"/>
              <a:t>Open-source solutions are too heavy-weighted or not well maintained</a:t>
            </a:r>
          </a:p>
          <a:p>
            <a:pPr lvl="2"/>
            <a:r>
              <a:rPr lang="en-US" dirty="0"/>
              <a:t>E.g., NASA </a:t>
            </a:r>
            <a:r>
              <a:rPr lang="en-US" dirty="0" err="1"/>
              <a:t>cFS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78FE0-5103-5856-C7FC-B9415B6E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08994-E160-201F-8C31-293E65FC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8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7EF2-5518-B09E-D8D4-0A5E5F4A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3176"/>
          </a:xfrm>
        </p:spPr>
        <p:txBody>
          <a:bodyPr/>
          <a:lstStyle/>
          <a:p>
            <a:r>
              <a:rPr lang="en-US" dirty="0"/>
              <a:t>This is  a Community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8AFA8-5D8D-3204-C8F3-3BC90D12C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11" y="1538301"/>
            <a:ext cx="10285891" cy="51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6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EB80-21CC-EFC3-EFDB-1AE03F8B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Research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F4AE-A4EA-72D3-B82E-479A078B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78739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Launch cost dropped (and will drop) over time</a:t>
            </a:r>
          </a:p>
          <a:p>
            <a:endParaRPr lang="en-US" dirty="0"/>
          </a:p>
          <a:p>
            <a:r>
              <a:rPr lang="en-US" dirty="0"/>
              <a:t>COTS components and open-source software stacks</a:t>
            </a:r>
          </a:p>
          <a:p>
            <a:endParaRPr lang="en-US" dirty="0"/>
          </a:p>
          <a:p>
            <a:r>
              <a:rPr lang="en-US" dirty="0"/>
              <a:t>Unclear legal and regulatory guidelines</a:t>
            </a:r>
          </a:p>
          <a:p>
            <a:pPr lvl="1"/>
            <a:r>
              <a:rPr lang="en-US" dirty="0"/>
              <a:t>Many recommendations but few enforcements</a:t>
            </a:r>
          </a:p>
          <a:p>
            <a:pPr lvl="1"/>
            <a:endParaRPr lang="en-US" dirty="0"/>
          </a:p>
          <a:p>
            <a:r>
              <a:rPr lang="en-US" dirty="0"/>
              <a:t>What will be the killer application for space </a:t>
            </a:r>
            <a:br>
              <a:rPr lang="en-US" dirty="0"/>
            </a:br>
            <a:r>
              <a:rPr lang="en-US" dirty="0"/>
              <a:t>(or LEO)?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902E4-7418-4A3C-74F2-024B06E9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4BBF-6E16-7695-3EB9-D33CECFC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3D229-1A43-1B37-178E-7D34754BB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094" y="0"/>
            <a:ext cx="4399906" cy="64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6FA3-FE34-70EB-AE71-6372D0B5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Research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05A39-809C-E2A8-2982-1F7D1A5D8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493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Small Satellites Under Space Influence</a:t>
            </a:r>
          </a:p>
          <a:p>
            <a:pPr lvl="1"/>
            <a:r>
              <a:rPr lang="en-US" sz="2000" dirty="0"/>
              <a:t>Small satellites built with COTS components + open-source software stacks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Security and privacy of RF communications for satellites using amateur bands</a:t>
            </a:r>
          </a:p>
          <a:p>
            <a:pPr lvl="1"/>
            <a:r>
              <a:rPr lang="en-US" sz="2000" dirty="0"/>
              <a:t>Telemetry (downlink) and telecommands (uplink) communications cannot be obfuscated (or encrypted)</a:t>
            </a:r>
          </a:p>
          <a:p>
            <a:pPr lvl="1"/>
            <a:r>
              <a:rPr lang="en-US" sz="2000" dirty="0"/>
              <a:t>Due to outdated assumptions on amateur band users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7E75-C1E1-32A4-209F-E6E62266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E8F3A-E72A-8DE6-61A0-3C0FFBDD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6C785-9FBF-68A0-6715-EB14AA1F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83" y="1027906"/>
            <a:ext cx="3886199" cy="2268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C0A08-BEC6-17EE-E84F-6ED9E0B12603}"/>
              </a:ext>
            </a:extLst>
          </p:cNvPr>
          <p:cNvSpPr txBox="1"/>
          <p:nvPr/>
        </p:nvSpPr>
        <p:spPr>
          <a:xfrm>
            <a:off x="7404683" y="3377187"/>
            <a:ext cx="3886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200" b="1" dirty="0"/>
              <a:t>ITU-RR Article 25.2A</a:t>
            </a:r>
            <a:r>
              <a:rPr lang="en-US" sz="1200" dirty="0"/>
              <a:t> (International Telecommunication Union Radio Regulations — binding worldwide)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04DB19-076D-947B-1D46-983C271977C5}"/>
              </a:ext>
            </a:extLst>
          </p:cNvPr>
          <p:cNvSpPr/>
          <p:nvPr/>
        </p:nvSpPr>
        <p:spPr>
          <a:xfrm>
            <a:off x="7491369" y="2890787"/>
            <a:ext cx="3736595" cy="40531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99BD1D-012C-3E2D-E101-59F72DD1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683" y="4001294"/>
            <a:ext cx="3576506" cy="1979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9654A-78CA-1272-BEC5-24896A7320A7}"/>
              </a:ext>
            </a:extLst>
          </p:cNvPr>
          <p:cNvSpPr txBox="1"/>
          <p:nvPr/>
        </p:nvSpPr>
        <p:spPr>
          <a:xfrm>
            <a:off x="7587842" y="6038463"/>
            <a:ext cx="26299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2"/>
            </a:pPr>
            <a:r>
              <a:rPr lang="en-US" sz="1200" dirty="0"/>
              <a:t> FCC Part 97.113(a)(4) in the US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7B4921-FCB7-EE52-BB0D-DBC4F4FD7EB9}"/>
              </a:ext>
            </a:extLst>
          </p:cNvPr>
          <p:cNvSpPr/>
          <p:nvPr/>
        </p:nvSpPr>
        <p:spPr>
          <a:xfrm>
            <a:off x="7536808" y="5291061"/>
            <a:ext cx="3444381" cy="4386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1F2F-2C50-7056-C8E8-563D5B4B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Satellites Under Space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EE9E-49F1-C237-1ABD-DC33ECEF5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458212" cy="4775591"/>
          </a:xfrm>
        </p:spPr>
        <p:txBody>
          <a:bodyPr/>
          <a:lstStyle/>
          <a:p>
            <a:r>
              <a:rPr lang="en-US" dirty="0"/>
              <a:t>Confirm and verify our assumptions cyber/digital components</a:t>
            </a:r>
          </a:p>
          <a:p>
            <a:pPr lvl="1"/>
            <a:r>
              <a:rPr lang="en-US" dirty="0"/>
              <a:t>DRAM?, SoC?, SD Cards?, HWRNG?</a:t>
            </a:r>
          </a:p>
          <a:p>
            <a:pPr lvl="1"/>
            <a:r>
              <a:rPr lang="en-US" dirty="0"/>
              <a:t>Open-source software stacks</a:t>
            </a:r>
          </a:p>
          <a:p>
            <a:pPr lvl="1"/>
            <a:endParaRPr lang="en-US" dirty="0"/>
          </a:p>
          <a:p>
            <a:r>
              <a:rPr lang="en-US" dirty="0"/>
              <a:t>CubeSat model for cyber security research</a:t>
            </a:r>
          </a:p>
          <a:p>
            <a:pPr lvl="1"/>
            <a:r>
              <a:rPr lang="en-US" dirty="0"/>
              <a:t>Running space software – e.g., NASA </a:t>
            </a:r>
            <a:r>
              <a:rPr lang="en-US" dirty="0" err="1"/>
              <a:t>cFS</a:t>
            </a:r>
            <a:r>
              <a:rPr lang="en-US" dirty="0"/>
              <a:t> framework</a:t>
            </a:r>
          </a:p>
          <a:p>
            <a:pPr lvl="1"/>
            <a:r>
              <a:rPr lang="en-US" dirty="0"/>
              <a:t>Emulating space mission tasks</a:t>
            </a:r>
          </a:p>
          <a:p>
            <a:pPr lvl="1"/>
            <a:r>
              <a:rPr lang="en-US" dirty="0"/>
              <a:t>End-to-end experiments and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7F9BD-E0A2-F654-D79C-ED20DDC7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ParticleCascade">
            <a:extLst>
              <a:ext uri="{FF2B5EF4-FFF2-40B4-BE49-F238E27FC236}">
                <a16:creationId xmlns:a16="http://schemas.microsoft.com/office/drawing/2014/main" id="{A1F2A5A5-089E-4CF5-F4FF-22501AEE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84" y="1606377"/>
            <a:ext cx="3725022" cy="511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92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F856-4D7C-4F5A-97D3-64D7EAE9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RowHammer Attack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1F39F0-D2D0-B540-813F-7CFF4A644746}"/>
              </a:ext>
            </a:extLst>
          </p:cNvPr>
          <p:cNvSpPr>
            <a:spLocks noGrp="1"/>
          </p:cNvSpPr>
          <p:nvPr/>
        </p:nvSpPr>
        <p:spPr>
          <a:xfrm>
            <a:off x="838200" y="1569396"/>
            <a:ext cx="5562600" cy="4707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First proposed by researchers in 2014</a:t>
            </a:r>
          </a:p>
          <a:p>
            <a:pPr lvl="1"/>
            <a:r>
              <a:rPr lang="en-US"/>
              <a:t>Kim et al. ICSA 2014</a:t>
            </a:r>
          </a:p>
          <a:p>
            <a:pPr lvl="1"/>
            <a:endParaRPr lang="en-US"/>
          </a:p>
          <a:p>
            <a:r>
              <a:rPr lang="en-US"/>
              <a:t>One of prominent HW attack vectors</a:t>
            </a:r>
          </a:p>
          <a:p>
            <a:pPr lvl="1"/>
            <a:r>
              <a:rPr lang="en-US" err="1"/>
              <a:t>Spectre</a:t>
            </a:r>
            <a:r>
              <a:rPr lang="en-US"/>
              <a:t>, </a:t>
            </a:r>
            <a:r>
              <a:rPr lang="en-US" err="1"/>
              <a:t>MeltDown</a:t>
            </a:r>
            <a:r>
              <a:rPr lang="en-US"/>
              <a:t> and </a:t>
            </a:r>
            <a:r>
              <a:rPr lang="en-US" err="1"/>
              <a:t>RowHammer</a:t>
            </a:r>
            <a:endParaRPr lang="en-US"/>
          </a:p>
          <a:p>
            <a:pPr lvl="1"/>
            <a:endParaRPr lang="en-US"/>
          </a:p>
          <a:p>
            <a:r>
              <a:rPr lang="en-US"/>
              <a:t>Google Project Zero actualized the attack 2015</a:t>
            </a:r>
          </a:p>
          <a:p>
            <a:pPr lvl="1"/>
            <a:r>
              <a:rPr lang="en-US"/>
              <a:t>Gain kernel privileges </a:t>
            </a:r>
          </a:p>
          <a:p>
            <a:pPr lvl="1"/>
            <a:r>
              <a:rPr lang="en-US"/>
              <a:t>Hypervisor escape</a:t>
            </a:r>
          </a:p>
          <a:p>
            <a:endParaRPr lang="en-US"/>
          </a:p>
          <a:p>
            <a:r>
              <a:rPr lang="en-US"/>
              <a:t>Created high-severity practical threats</a:t>
            </a:r>
          </a:p>
          <a:p>
            <a:pPr lvl="1"/>
            <a:r>
              <a:rPr lang="en-US" err="1"/>
              <a:t>Javascript</a:t>
            </a:r>
            <a:r>
              <a:rPr lang="en-US"/>
              <a:t> level attack from the browser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Mobile phone take over </a:t>
            </a:r>
          </a:p>
          <a:p>
            <a:pPr lvl="1"/>
            <a:r>
              <a:rPr lang="en-US"/>
              <a:t>….</a:t>
            </a:r>
          </a:p>
          <a:p>
            <a:pPr lvl="1"/>
            <a:endParaRPr lang="en-US"/>
          </a:p>
        </p:txBody>
      </p:sp>
      <p:pic>
        <p:nvPicPr>
          <p:cNvPr id="2050" name="Picture 2" descr="Poor Rowhammer Fixes On DDR4 DRAM Chips Re-Enable Bit Flipping Attacks">
            <a:extLst>
              <a:ext uri="{FF2B5EF4-FFF2-40B4-BE49-F238E27FC236}">
                <a16:creationId xmlns:a16="http://schemas.microsoft.com/office/drawing/2014/main" id="{4162431B-AEC7-44DA-B036-04E92EFB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37" y="820383"/>
            <a:ext cx="4492110" cy="23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tHub - IAIK/rowhammerjs: Rowhammer.js - A Remote Software-Induced Fault  Attack in JavaScript">
            <a:extLst>
              <a:ext uri="{FF2B5EF4-FFF2-40B4-BE49-F238E27FC236}">
                <a16:creationId xmlns:a16="http://schemas.microsoft.com/office/drawing/2014/main" id="{70DB3D87-04FD-413C-99EE-1DE47C2F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37" y="4030417"/>
            <a:ext cx="4492110" cy="22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6BBFA-1E3B-1C4C-9695-E838D589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978-2032-CA45-AA45-7928C98A47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4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E752-CA4E-9B8D-3257-6E23DE21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and Stability of COTS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4EEA-C45E-562A-0889-838B2340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Evolving space practice</a:t>
            </a:r>
          </a:p>
          <a:p>
            <a:pPr lvl="1"/>
            <a:r>
              <a:rPr lang="en-US" dirty="0"/>
              <a:t>Based on heritage components + COTS components</a:t>
            </a:r>
          </a:p>
          <a:p>
            <a:pPr lvl="1"/>
            <a:r>
              <a:rPr lang="en-US" dirty="0"/>
              <a:t>Based on COTS components + specially-designed/mission-specific devices</a:t>
            </a:r>
          </a:p>
          <a:p>
            <a:endParaRPr lang="en-US" dirty="0"/>
          </a:p>
          <a:p>
            <a:r>
              <a:rPr lang="en-US" dirty="0"/>
              <a:t>Security-sensitive CPU features need to e tested</a:t>
            </a:r>
          </a:p>
          <a:p>
            <a:pPr lvl="1"/>
            <a:r>
              <a:rPr lang="en-US" dirty="0"/>
              <a:t>HWRNG: Hardware Random Number Generators</a:t>
            </a:r>
          </a:p>
          <a:p>
            <a:pPr lvl="1"/>
            <a:r>
              <a:rPr lang="en-US" dirty="0"/>
              <a:t>Crypto co-processors</a:t>
            </a:r>
          </a:p>
          <a:p>
            <a:pPr lvl="1"/>
            <a:r>
              <a:rPr lang="en-US" dirty="0"/>
              <a:t>CPU performance counters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AFB6A-0240-07C6-AEE7-4885D810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3D09E-5B55-1784-2F84-1F38CF74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BF35-7B4B-8FFD-6C49-05A88069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Satellites Under Space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CFC6-EA04-5E62-E978-344BD0D7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757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Space RQs</a:t>
            </a:r>
          </a:p>
          <a:p>
            <a:pPr lvl="1"/>
            <a:r>
              <a:rPr lang="en-US" dirty="0"/>
              <a:t>Q1: How can we emulate space influences?</a:t>
            </a:r>
          </a:p>
          <a:p>
            <a:pPr lvl="1"/>
            <a:r>
              <a:rPr lang="en-US" dirty="0"/>
              <a:t>Q2: What components would break first?</a:t>
            </a:r>
          </a:p>
          <a:p>
            <a:pPr lvl="2"/>
            <a:r>
              <a:rPr lang="en-US" dirty="0"/>
              <a:t>What would be the recipe to impact certain components?</a:t>
            </a:r>
          </a:p>
          <a:p>
            <a:pPr lvl="2"/>
            <a:r>
              <a:rPr lang="en-US" dirty="0"/>
              <a:t>What would be the recipe to trigger </a:t>
            </a:r>
            <a:r>
              <a:rPr lang="en-US" i="1" dirty="0"/>
              <a:t>software errors </a:t>
            </a:r>
            <a:r>
              <a:rPr lang="en-US" dirty="0"/>
              <a:t>(e.g., bitflips, SEU) while not taking permanent damages to the HW components</a:t>
            </a:r>
          </a:p>
          <a:p>
            <a:r>
              <a:rPr lang="en-US" dirty="0"/>
              <a:t>What would be distribution of the software errors?	</a:t>
            </a:r>
          </a:p>
          <a:p>
            <a:pPr lvl="1"/>
            <a:r>
              <a:rPr lang="en-US" dirty="0"/>
              <a:t>Are space software are designed and written to be resilient against such errors?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1E716-D7D2-24A9-64FA-BE7752E4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95683-93A5-5665-2CFE-F6B292F4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26" y="4585787"/>
            <a:ext cx="2599964" cy="1617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B999F-E5F9-E3BF-702C-D2C155B58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175" y="1545464"/>
            <a:ext cx="2203951" cy="28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3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23A723-5163-2AB4-2487-3C40B686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78" y="1646452"/>
            <a:ext cx="5039422" cy="4197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084B7-B077-28C2-6F00-AB6ECFD6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A70CF-E72E-A9F3-65F3-7AAB8BFD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6741" cy="4351338"/>
          </a:xfrm>
        </p:spPr>
        <p:txBody>
          <a:bodyPr>
            <a:normAutofit/>
          </a:bodyPr>
          <a:lstStyle/>
          <a:p>
            <a:r>
              <a:rPr lang="en-US" dirty="0"/>
              <a:t>UTD Ground stations</a:t>
            </a:r>
          </a:p>
          <a:p>
            <a:pPr lvl="1"/>
            <a:r>
              <a:rPr lang="en-US" dirty="0"/>
              <a:t>Operational and participating  </a:t>
            </a:r>
            <a:r>
              <a:rPr lang="en-US" dirty="0">
                <a:hlinkClick r:id="rId4"/>
              </a:rPr>
              <a:t>crowdsourcing ground station network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Collecting downlink RF signals in Amateur bands aiming to </a:t>
            </a:r>
          </a:p>
          <a:p>
            <a:pPr lvl="1"/>
            <a:r>
              <a:rPr lang="en-US" dirty="0"/>
              <a:t>Improving demodulation performance</a:t>
            </a:r>
          </a:p>
          <a:p>
            <a:pPr lvl="1"/>
            <a:r>
              <a:rPr lang="en-US" dirty="0"/>
              <a:t>Decode/understand satellite  telemetry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253A-C26D-D5CE-DD0A-A7F7BE06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A87-517B-DC42-8094-7075B574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Starlink@Ukraine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4D0F-B1C7-D242-B4D5-0225D854F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049"/>
            <a:ext cx="7019925" cy="4676775"/>
          </a:xfrm>
        </p:spPr>
        <p:txBody>
          <a:bodyPr>
            <a:normAutofit/>
          </a:bodyPr>
          <a:lstStyle/>
          <a:p>
            <a:r>
              <a:rPr lang="en-US" err="1"/>
              <a:t>Starlink</a:t>
            </a:r>
            <a:r>
              <a:rPr lang="en-US"/>
              <a:t> aims to be a world-wide Internet ISP</a:t>
            </a:r>
          </a:p>
          <a:p>
            <a:pPr lvl="1"/>
            <a:r>
              <a:rPr lang="en-US"/>
              <a:t>Constellation with ~2000 on LEO  (Low Earth Orbit)</a:t>
            </a:r>
          </a:p>
          <a:p>
            <a:pPr lvl="1"/>
            <a:r>
              <a:rPr lang="en-US"/>
              <a:t>~3000 more on their ways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Ukraine has been winning a propaganda  campaign</a:t>
            </a:r>
          </a:p>
          <a:p>
            <a:pPr lvl="1"/>
            <a:endParaRPr lang="en-US"/>
          </a:p>
          <a:p>
            <a:endParaRPr lang="en-US"/>
          </a:p>
          <a:p>
            <a:r>
              <a:rPr lang="en-US"/>
              <a:t>If you were Putin, what would you do?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2A14C-0CE1-874F-9EB7-FCF2F2FB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5" y="707232"/>
            <a:ext cx="3955377" cy="4200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52768-8C49-0D4A-A5D6-6E5D951DEBE8}"/>
              </a:ext>
            </a:extLst>
          </p:cNvPr>
          <p:cNvSpPr txBox="1"/>
          <p:nvPr/>
        </p:nvSpPr>
        <p:spPr>
          <a:xfrm>
            <a:off x="7962900" y="5249864"/>
            <a:ext cx="389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/>
              <a:t>Starlink</a:t>
            </a:r>
            <a:r>
              <a:rPr lang="en-US" sz="1400"/>
              <a:t> satellite map - https://</a:t>
            </a:r>
            <a:r>
              <a:rPr lang="en-US" sz="1400" err="1"/>
              <a:t>satellitemap.space</a:t>
            </a:r>
            <a:r>
              <a:rPr lang="en-US" sz="1400"/>
              <a:t>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4EA9C7-D121-334B-B087-BB0F82E6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52" y="3488532"/>
            <a:ext cx="18923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B0222-F7CC-3D84-5F1A-7F610A556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245-F5A2-1791-5868-02600E4F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6AEB-2CE4-3E7E-9848-9FBAF9C2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902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RF communications</a:t>
            </a:r>
          </a:p>
          <a:p>
            <a:pPr lvl="1"/>
            <a:r>
              <a:rPr lang="en-US" dirty="0"/>
              <a:t>De facto route open to user and the attacker</a:t>
            </a:r>
          </a:p>
          <a:p>
            <a:pPr lvl="1"/>
            <a:r>
              <a:rPr lang="en-US" dirty="0"/>
              <a:t>Channel between ground station and spacecraft</a:t>
            </a:r>
          </a:p>
          <a:p>
            <a:endParaRPr lang="en-US" dirty="0"/>
          </a:p>
          <a:p>
            <a:r>
              <a:rPr lang="en-US" dirty="0"/>
              <a:t>Private bands are expensive and limited</a:t>
            </a:r>
          </a:p>
          <a:p>
            <a:pPr lvl="1"/>
            <a:r>
              <a:rPr lang="en-US" dirty="0"/>
              <a:t>Public frequencies reserved for amateurs and research groups</a:t>
            </a:r>
          </a:p>
          <a:p>
            <a:pPr lvl="1"/>
            <a:r>
              <a:rPr lang="en-US" dirty="0"/>
              <a:t>Cannot obfuscate (or encrypt) the traffic by regulation</a:t>
            </a:r>
          </a:p>
          <a:p>
            <a:endParaRPr lang="en-US" dirty="0"/>
          </a:p>
          <a:p>
            <a:r>
              <a:rPr lang="en-US" dirty="0"/>
              <a:t>May contain information (telemetry) critical for satellite operations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C15F4-4A52-0290-21CA-4EC97608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30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E4ACF3A-A8B9-FAD7-565A-9A40B0C2B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080" y="1825625"/>
            <a:ext cx="4947945" cy="32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19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5D8A-51FB-7D70-F8FE-8CEBBF34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 +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88F60-9073-8E8B-AD1A-A8B3D9001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European Space Agency (ESA) is actively engaging in cybersecurity</a:t>
            </a:r>
          </a:p>
          <a:p>
            <a:pPr lvl="1"/>
            <a:r>
              <a:rPr lang="en-US" dirty="0"/>
              <a:t>Compared to NASA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98207-6D88-9950-435D-96C50D8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CA506-423F-B018-9620-56DEC737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65" y="3048089"/>
            <a:ext cx="2590791" cy="33454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975B33-AEC8-C947-F9C7-ACC65F42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80" y="3005106"/>
            <a:ext cx="4467549" cy="33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5E51A-569D-F342-607E-5E45787CC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92" y="3106621"/>
            <a:ext cx="3041647" cy="32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4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2EEA5-F73A-9676-E177-17CC6C3F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Attack Vectors (SPACE-SHIELD)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5D94F-AC74-3087-BA9D-3C7E706E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C5095-1AD8-D25A-15F0-A4131E6A3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04" y="1363407"/>
            <a:ext cx="9826591" cy="4249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197600-DBF4-24F5-8A36-90AE2A7711E1}"/>
              </a:ext>
            </a:extLst>
          </p:cNvPr>
          <p:cNvSpPr txBox="1"/>
          <p:nvPr/>
        </p:nvSpPr>
        <p:spPr>
          <a:xfrm>
            <a:off x="886325" y="587684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spaceshield.esa.int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02997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7205-F65A-AC4B-DB58-1CD32EA9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Attack Research and Tactic Analysis (SPARTA)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24910-BA08-8B83-8B6A-8AF27A30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036D9-CC77-C661-7F5F-540C40CB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F0B44-146E-7A17-47E5-D04D2166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36" y="1778338"/>
            <a:ext cx="10897371" cy="33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09B3E-A12C-8AE9-DBBE-490FECE9C87D}"/>
              </a:ext>
            </a:extLst>
          </p:cNvPr>
          <p:cNvSpPr txBox="1"/>
          <p:nvPr/>
        </p:nvSpPr>
        <p:spPr>
          <a:xfrm>
            <a:off x="1038036" y="5167312"/>
            <a:ext cx="6098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sparta.aerospace.org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08779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030A-2895-27D4-BDD4-F55F26AE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Security In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244CF-B2A1-00D7-83B5-41EDBC4B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3DBBE-94EA-5D15-144F-6B18BE57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D3533-CFA4-DA6F-B5A9-549554B8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452" y="1716424"/>
            <a:ext cx="3860003" cy="3982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C9330-BDA6-F668-1C2D-9AA5208A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66" y="1453540"/>
            <a:ext cx="4114799" cy="42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9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0EE2-15EA-46D9-9E50-A4C24CFF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D056-4E4F-3688-FD7C-E5A2BBCA7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space era, new operational practices</a:t>
            </a:r>
          </a:p>
          <a:p>
            <a:pPr lvl="1"/>
            <a:r>
              <a:rPr lang="en-US" dirty="0"/>
              <a:t>Widespread use of COTS components and open-source software stacks.</a:t>
            </a:r>
          </a:p>
          <a:p>
            <a:pPr lvl="1"/>
            <a:r>
              <a:rPr lang="en-US" dirty="0"/>
              <a:t>Are these systems secure and resilient against space-related challenges?</a:t>
            </a:r>
          </a:p>
          <a:p>
            <a:pPr lvl="1"/>
            <a:endParaRPr lang="en-US" dirty="0"/>
          </a:p>
          <a:p>
            <a:r>
              <a:rPr lang="en-US" dirty="0"/>
              <a:t>RF communication as a critical attack surface</a:t>
            </a:r>
          </a:p>
          <a:p>
            <a:pPr lvl="1"/>
            <a:r>
              <a:rPr lang="en-US" dirty="0"/>
              <a:t>RF communication is vital for spacecraft operations.</a:t>
            </a:r>
          </a:p>
          <a:p>
            <a:pPr lvl="1"/>
            <a:r>
              <a:rPr lang="en-US" dirty="0"/>
              <a:t>However, its security and safety remain insufficiently verified.</a:t>
            </a:r>
          </a:p>
          <a:p>
            <a:endParaRPr lang="en-US" dirty="0"/>
          </a:p>
          <a:p>
            <a:r>
              <a:rPr lang="en-US" dirty="0"/>
              <a:t>Testbed environment for small satellite research</a:t>
            </a:r>
          </a:p>
          <a:p>
            <a:pPr lvl="1"/>
            <a:r>
              <a:rPr lang="en-US" dirty="0"/>
              <a:t>UTD’s ongoing efforts focus on building expertise and establishing a comprehensive space testbed environment.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9F7A3-5E51-52A1-5421-69E45C95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C6B20-036F-450B-F1BB-90CC8F64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3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D1BD-953F-1929-2039-49453120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Space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D8B5A-7BBB-2DC9-B951-21AD32206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Bridging aerospace and cyber communities</a:t>
            </a:r>
          </a:p>
          <a:p>
            <a:pPr lvl="1"/>
            <a:r>
              <a:rPr lang="en-US" dirty="0"/>
              <a:t>Difficult in U.S.: cultural reasons, security clearances</a:t>
            </a:r>
          </a:p>
          <a:p>
            <a:pPr lvl="1"/>
            <a:endParaRPr lang="en-US" dirty="0"/>
          </a:p>
          <a:p>
            <a:r>
              <a:rPr lang="en-US" dirty="0"/>
              <a:t>Highly inter-disciplinary research</a:t>
            </a:r>
          </a:p>
          <a:p>
            <a:pPr lvl="1"/>
            <a:r>
              <a:rPr lang="en-US" dirty="0"/>
              <a:t>Collaborative effort is must</a:t>
            </a:r>
          </a:p>
          <a:p>
            <a:pPr lvl="1"/>
            <a:endParaRPr lang="en-US" dirty="0"/>
          </a:p>
          <a:p>
            <a:r>
              <a:rPr lang="en-US" dirty="0"/>
              <a:t>Different views to see the research problems</a:t>
            </a:r>
          </a:p>
          <a:p>
            <a:pPr lvl="1"/>
            <a:r>
              <a:rPr lang="en-US" dirty="0"/>
              <a:t>Like old days of computing</a:t>
            </a:r>
          </a:p>
          <a:p>
            <a:pPr lvl="2"/>
            <a:r>
              <a:rPr lang="en-US" dirty="0"/>
              <a:t>Micro computers vs. mainframe</a:t>
            </a:r>
          </a:p>
          <a:p>
            <a:pPr lvl="2"/>
            <a:r>
              <a:rPr lang="en-US" dirty="0"/>
              <a:t>Early days of Internet</a:t>
            </a:r>
          </a:p>
          <a:p>
            <a:endParaRPr lang="en-US" dirty="0"/>
          </a:p>
          <a:p>
            <a:r>
              <a:rPr lang="en-US" dirty="0"/>
              <a:t>Can’t think of </a:t>
            </a:r>
            <a:r>
              <a:rPr lang="en-US" i="1" dirty="0"/>
              <a:t>killer</a:t>
            </a:r>
            <a:r>
              <a:rPr lang="en-US" dirty="0"/>
              <a:t>-applications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4E43C-44FF-6417-2B8D-B7196A07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CFF1B-AF11-D200-5864-D5A6D495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32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E9B4-44EF-4261-C94F-0098A6AE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9A26B-4A57-EB9D-C9F1-5E887CB6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Space is expanding</a:t>
            </a:r>
          </a:p>
          <a:p>
            <a:pPr lvl="1"/>
            <a:r>
              <a:rPr lang="en-US" dirty="0"/>
              <a:t>Rapidly dropping launch cost, shrinking technology</a:t>
            </a:r>
          </a:p>
          <a:p>
            <a:pPr lvl="1"/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Increasing privatization of space activities</a:t>
            </a:r>
          </a:p>
          <a:p>
            <a:r>
              <a:rPr lang="en-US" dirty="0"/>
              <a:t>Gap between aerospace and cyber security sectors</a:t>
            </a:r>
          </a:p>
          <a:p>
            <a:pPr lvl="1"/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Aerospace remains cautious in adopting new technologies</a:t>
            </a: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The UTD team’s commitment to space and security research</a:t>
            </a:r>
          </a:p>
          <a:p>
            <a:pPr lvl="1"/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Development of the IBM Endurance CubeSat.</a:t>
            </a:r>
          </a:p>
          <a:p>
            <a:pPr lvl="1"/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Establishment of UHF/VHF ground stations.</a:t>
            </a:r>
          </a:p>
          <a:p>
            <a:pPr lvl="1"/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NSF-supported small satellite workshop.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59FF2-2536-D0BD-4C50-713C8E9B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F012B-2CC7-A2B4-17E4-6CF36C7D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8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9B3F-7BB2-20DE-4C79-FDCF3962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CBD20-ADF6-01C0-280B-9D0EDB41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71BDD-F162-092F-0C95-088BF0F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94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0CFE-0757-5E31-21C8-F147E77F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B6AE-5761-D9A6-7A5D-5D5766825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Three-day program with 19 participants</a:t>
            </a:r>
          </a:p>
          <a:p>
            <a:pPr lvl="1"/>
            <a:r>
              <a:rPr lang="en-US" dirty="0"/>
              <a:t>17 UTD students from diverse backgrounds</a:t>
            </a:r>
          </a:p>
          <a:p>
            <a:pPr lvl="1"/>
            <a:r>
              <a:rPr lang="en-US" dirty="0"/>
              <a:t>2 graduate students from KAIST</a:t>
            </a:r>
          </a:p>
          <a:p>
            <a:pPr lvl="1"/>
            <a:r>
              <a:rPr lang="en-US" dirty="0">
                <a:hlinkClick r:id="rId3"/>
              </a:rPr>
              <a:t>University press release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Workshop website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NSF (#2321117)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CyberTraining:Pilot:CyberTraining</a:t>
            </a:r>
            <a:r>
              <a:rPr lang="en-US" dirty="0"/>
              <a:t> for Space CI in Low Earth Orbit (LEO)”</a:t>
            </a:r>
          </a:p>
          <a:p>
            <a:endParaRPr lang="en-US" dirty="0"/>
          </a:p>
          <a:p>
            <a:r>
              <a:rPr lang="en-US" dirty="0"/>
              <a:t>Interdisciplinary effort </a:t>
            </a:r>
          </a:p>
          <a:p>
            <a:pPr lvl="1"/>
            <a:r>
              <a:rPr lang="en-US" dirty="0"/>
              <a:t>Cybersecurity, material science, computational algorithm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20E96-C807-7F85-2ACF-E8EA5D31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A87-517B-DC42-8094-7075B574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Starlink@Ukraine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4D0F-B1C7-D242-B4D5-0225D854F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772"/>
            <a:ext cx="10515600" cy="474767"/>
          </a:xfrm>
        </p:spPr>
        <p:txBody>
          <a:bodyPr>
            <a:normAutofit lnSpcReduction="10000"/>
          </a:bodyPr>
          <a:lstStyle/>
          <a:p>
            <a:r>
              <a:rPr lang="en-US"/>
              <a:t>People are still connected amongst war</a:t>
            </a:r>
          </a:p>
        </p:txBody>
      </p:sp>
      <p:pic>
        <p:nvPicPr>
          <p:cNvPr id="1026" name="Picture 2" descr="Elon Musk says SpaceX's Starlink satellite internet service is active in  Ukraine with more terminals on the way | Space">
            <a:extLst>
              <a:ext uri="{FF2B5EF4-FFF2-40B4-BE49-F238E27FC236}">
                <a16:creationId xmlns:a16="http://schemas.microsoft.com/office/drawing/2014/main" id="{00974EF6-BE48-6A4E-A615-F5702EFD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9" y="2112432"/>
            <a:ext cx="6029325" cy="38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lcon Heavy, in a Roar of Thunder, Carries SpaceX's Ambition Into Orbit -  The New York Times">
            <a:extLst>
              <a:ext uri="{FF2B5EF4-FFF2-40B4-BE49-F238E27FC236}">
                <a16:creationId xmlns:a16="http://schemas.microsoft.com/office/drawing/2014/main" id="{0FEBA617-B49F-E34E-97AE-78DA46C7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87" y="203200"/>
            <a:ext cx="3929502" cy="58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F94BE9F-5097-BB41-8A42-002ABCEE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1" y="3837091"/>
            <a:ext cx="134085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uld Russia shut down the internet in Ukraine? | Ukraine | The Guardian">
            <a:extLst>
              <a:ext uri="{FF2B5EF4-FFF2-40B4-BE49-F238E27FC236}">
                <a16:creationId xmlns:a16="http://schemas.microsoft.com/office/drawing/2014/main" id="{2A665764-1933-484D-A267-AC1CC9C2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97" y="2348758"/>
            <a:ext cx="347662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63C16-C0BB-F271-7D8F-B7DBA839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F860B-FDC0-F593-2F15-A1A68ED2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9720-F211-9462-1A35-9EB21363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Day 1 Schedule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A6EE4B-DCA7-D206-4E51-FE3BAAC21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4864" y="1600437"/>
            <a:ext cx="5931466" cy="435133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C3B345-39F2-CA50-2013-12C0B57938DD}"/>
              </a:ext>
            </a:extLst>
          </p:cNvPr>
          <p:cNvSpPr txBox="1">
            <a:spLocks/>
          </p:cNvSpPr>
          <p:nvPr/>
        </p:nvSpPr>
        <p:spPr>
          <a:xfrm>
            <a:off x="7122994" y="1552670"/>
            <a:ext cx="42308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37355C-8679-E806-C428-19EBE32D0F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22993" y="1600437"/>
            <a:ext cx="4230807" cy="4351338"/>
          </a:xfrm>
        </p:spPr>
        <p:txBody>
          <a:bodyPr/>
          <a:lstStyle/>
          <a:p>
            <a:r>
              <a:rPr lang="en-US" sz="2000" dirty="0"/>
              <a:t>Student group </a:t>
            </a:r>
          </a:p>
          <a:p>
            <a:pPr lvl="1"/>
            <a:r>
              <a:rPr lang="en-US" sz="1800" dirty="0"/>
              <a:t>6 groups 3 ~ 4 students per group</a:t>
            </a:r>
          </a:p>
          <a:p>
            <a:r>
              <a:rPr lang="en-US" sz="2000" dirty="0"/>
              <a:t>Basic concept intro</a:t>
            </a:r>
          </a:p>
          <a:p>
            <a:r>
              <a:rPr lang="en-US" sz="2000" dirty="0"/>
              <a:t>Start hands-on building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4AA5C-4BF5-4F48-D4B7-3F34A409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9DC2D4-5485-FFEF-DACD-1C5ACB0C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49" y="3398085"/>
            <a:ext cx="4115051" cy="25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4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8B30-A207-43FF-8646-A331F6CF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EEA5-5F37-F41E-050A-A399A0F9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Day 2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8D9B-2EC9-7075-D26E-D51DCD22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740" y="1641381"/>
            <a:ext cx="382706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Guest lecture: Jessica Thompson, US Space Force</a:t>
            </a:r>
          </a:p>
          <a:p>
            <a:r>
              <a:rPr lang="en-US" sz="2000" dirty="0"/>
              <a:t>Finish building CubeSatSim</a:t>
            </a:r>
          </a:p>
          <a:p>
            <a:pPr lvl="1"/>
            <a:r>
              <a:rPr lang="en-US" sz="1800" dirty="0"/>
              <a:t>Conduct lab challenges</a:t>
            </a:r>
          </a:p>
          <a:p>
            <a:r>
              <a:rPr lang="en-US" sz="2200" dirty="0"/>
              <a:t>Session on </a:t>
            </a:r>
          </a:p>
          <a:p>
            <a:pPr lvl="1"/>
            <a:r>
              <a:rPr lang="en-US" sz="1800" dirty="0"/>
              <a:t>Satellite software systems</a:t>
            </a:r>
          </a:p>
          <a:p>
            <a:pPr lvl="1"/>
            <a:r>
              <a:rPr lang="en-US" sz="1800" dirty="0"/>
              <a:t>RF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24E8-711D-E508-177B-22E8D2C29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26" y="1588742"/>
            <a:ext cx="6081215" cy="46698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0205F-6E28-BF29-7B2C-6C7E56C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434EBA2-5CBF-19D4-A090-553D43A9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02" y="4195387"/>
            <a:ext cx="2253633" cy="16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895F-BDEB-26DB-10E7-AD80859D0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232" y="4867555"/>
            <a:ext cx="2031229" cy="130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24F7-DFE6-5DE3-C7EF-0DB0AD619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EABAA-3D78-63FF-44FF-C357B342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Day 3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A0A76-F5FA-499B-6EEA-BDD6F302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740" y="1641381"/>
            <a:ext cx="382706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Different location NSERL @ ROW building</a:t>
            </a:r>
          </a:p>
          <a:p>
            <a:r>
              <a:rPr lang="en-US" sz="2000" dirty="0"/>
              <a:t>Physical and structural considerations</a:t>
            </a:r>
          </a:p>
          <a:p>
            <a:r>
              <a:rPr lang="en-US" sz="2000" dirty="0"/>
              <a:t>Session environmental influences on spacecraft</a:t>
            </a:r>
          </a:p>
          <a:p>
            <a:pPr lvl="1"/>
            <a:r>
              <a:rPr lang="en-US" sz="1400" dirty="0"/>
              <a:t>E.g., temperature variation, excessive radio exposures</a:t>
            </a:r>
          </a:p>
          <a:p>
            <a:r>
              <a:rPr lang="en-US" sz="1800" dirty="0"/>
              <a:t>Session on space debris and de-orbiting mechanisms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419CD-5A2A-D633-FAC4-940EFB83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41381"/>
            <a:ext cx="6075954" cy="4126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CF071-772D-4D77-D2FC-E6CB3750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01B25DEC-F7E1-0967-B268-E51C79F0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64" y="4868166"/>
            <a:ext cx="1933440" cy="13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188AC11-30B4-BD6B-24A9-80FB5A72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482" y="4877625"/>
            <a:ext cx="2036590" cy="13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1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E3E9F-C22D-3DB5-C77E-1EF8630F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B676-8421-6F2C-F2E1-BAD7FF55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E3B0-AA00-A1C2-94A5-16BD6B8A6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Student</a:t>
            </a:r>
            <a:r>
              <a:rPr lang="en-US" baseline="0" dirty="0"/>
              <a:t> demographics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Two International participants!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3B7952-733B-9E2F-4F09-4FBC87347321}"/>
              </a:ext>
            </a:extLst>
          </p:cNvPr>
          <p:cNvGraphicFramePr>
            <a:graphicFrameLocks noGrp="1"/>
          </p:cNvGraphicFramePr>
          <p:nvPr/>
        </p:nvGraphicFramePr>
        <p:xfrm>
          <a:off x="937591" y="2579204"/>
          <a:ext cx="4054031" cy="230546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77986">
                  <a:extLst>
                    <a:ext uri="{9D8B030D-6E8A-4147-A177-3AD203B41FA5}">
                      <a16:colId xmlns:a16="http://schemas.microsoft.com/office/drawing/2014/main" val="1469339945"/>
                    </a:ext>
                  </a:extLst>
                </a:gridCol>
                <a:gridCol w="537845">
                  <a:extLst>
                    <a:ext uri="{9D8B030D-6E8A-4147-A177-3AD203B41FA5}">
                      <a16:colId xmlns:a16="http://schemas.microsoft.com/office/drawing/2014/main" val="2953776331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418477874"/>
                    </a:ext>
                  </a:extLst>
                </a:gridCol>
                <a:gridCol w="468312">
                  <a:extLst>
                    <a:ext uri="{9D8B030D-6E8A-4147-A177-3AD203B41FA5}">
                      <a16:colId xmlns:a16="http://schemas.microsoft.com/office/drawing/2014/main" val="14161009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Program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626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Biomedical engineering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8690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BS Mechanical Engineering,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MS Systems Engineering &amp;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6123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Computer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66459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Computer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32854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Electrical Engineering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3156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Materials Science and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68244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Physics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004830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Software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42674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Telecommunication Engineering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700837"/>
                  </a:ext>
                </a:extLst>
              </a:tr>
              <a:tr h="1985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9801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E5609E-9920-C02E-D226-AB7B6205577E}"/>
              </a:ext>
            </a:extLst>
          </p:cNvPr>
          <p:cNvGraphicFramePr>
            <a:graphicFrameLocks noGrp="1"/>
          </p:cNvGraphicFramePr>
          <p:nvPr/>
        </p:nvGraphicFramePr>
        <p:xfrm>
          <a:off x="5936041" y="2579204"/>
          <a:ext cx="4605782" cy="23235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77986">
                  <a:extLst>
                    <a:ext uri="{9D8B030D-6E8A-4147-A177-3AD203B41FA5}">
                      <a16:colId xmlns:a16="http://schemas.microsoft.com/office/drawing/2014/main" val="3613623165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3203371423"/>
                    </a:ext>
                  </a:extLst>
                </a:gridCol>
                <a:gridCol w="503174">
                  <a:extLst>
                    <a:ext uri="{9D8B030D-6E8A-4147-A177-3AD203B41FA5}">
                      <a16:colId xmlns:a16="http://schemas.microsoft.com/office/drawing/2014/main" val="2589165613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1152472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998414794"/>
                    </a:ext>
                  </a:extLst>
                </a:gridCol>
              </a:tblGrid>
              <a:tr h="216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Program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Bachelor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Master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Ph.D.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544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Biomedical engineering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34313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BS Mechanical Engineering,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MS Systems Engineering &amp;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94332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Computer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9853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Computer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1554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Electrical Engineering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60782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Materials Science and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06143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Physics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96024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Software Engineering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746984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Telecommunication Engineering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614125"/>
                  </a:ext>
                </a:extLst>
              </a:tr>
              <a:tr h="1806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Grand 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3133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935B-2708-A040-45E6-D49CA4E8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21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1249-FF2C-D40F-0DE0-E6B874BA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Satellite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08DD-3EC4-E9F2-419B-3FBB4203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B6AB1C-ABC7-6CBC-35C7-A67F4806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4" y="1627764"/>
            <a:ext cx="4115051" cy="25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1F62F8-05CF-5DF0-B395-9F0DBDB6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66" y="1606816"/>
            <a:ext cx="3464662" cy="25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776B6-3C2A-BA3F-C60A-1BD6DF430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06" y="4473401"/>
            <a:ext cx="3201002" cy="205966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30344BD-13D0-BBF3-3C1A-A117FD6F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15204"/>
            <a:ext cx="3412963" cy="25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954698A-8799-1C6B-C629-A9225324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85" y="4479251"/>
            <a:ext cx="2937466" cy="20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D46F795-AB31-439B-05DF-085C6E23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65" y="4449818"/>
            <a:ext cx="2928598" cy="20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95149-B95B-C751-AD3A-5EEA95C32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140" y="4492237"/>
            <a:ext cx="2165731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FBB1-988E-B3B7-2C18-1DCCA639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Outcomes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8C0FD-836F-5F72-BE2F-744B5363D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Resources and infrastructures</a:t>
            </a:r>
          </a:p>
          <a:p>
            <a:pPr lvl="1"/>
            <a:r>
              <a:rPr lang="en-US" dirty="0"/>
              <a:t>CubeSat Model</a:t>
            </a:r>
          </a:p>
          <a:p>
            <a:pPr lvl="2"/>
            <a:r>
              <a:rPr lang="en-US" dirty="0"/>
              <a:t>Extending AMSAT’s CubeSatSim</a:t>
            </a:r>
          </a:p>
          <a:p>
            <a:pPr lvl="1"/>
            <a:r>
              <a:rPr lang="en-US" dirty="0"/>
              <a:t>Research and education/training infrastructure</a:t>
            </a:r>
          </a:p>
          <a:p>
            <a:pPr lvl="2"/>
            <a:r>
              <a:rPr lang="en-US" dirty="0"/>
              <a:t>UHF/VHF Ground stations</a:t>
            </a:r>
          </a:p>
          <a:p>
            <a:pPr lvl="2"/>
            <a:r>
              <a:rPr lang="en-US" dirty="0"/>
              <a:t>X-ray radiation chamber </a:t>
            </a:r>
          </a:p>
          <a:p>
            <a:pPr lvl="1"/>
            <a:r>
              <a:rPr lang="en-US" dirty="0"/>
              <a:t>Education/Training materials</a:t>
            </a:r>
          </a:p>
          <a:p>
            <a:r>
              <a:rPr lang="en-US" dirty="0"/>
              <a:t>Future plan</a:t>
            </a:r>
          </a:p>
          <a:p>
            <a:pPr lvl="1"/>
            <a:r>
              <a:rPr lang="en-US" dirty="0"/>
              <a:t>Annual space </a:t>
            </a:r>
            <a:r>
              <a:rPr lang="en-US" i="1" dirty="0"/>
              <a:t>security</a:t>
            </a:r>
            <a:r>
              <a:rPr lang="en-US" dirty="0"/>
              <a:t> workshop</a:t>
            </a:r>
          </a:p>
          <a:p>
            <a:pPr lvl="1"/>
            <a:r>
              <a:rPr lang="en-US" dirty="0"/>
              <a:t>Course design</a:t>
            </a:r>
          </a:p>
          <a:p>
            <a:pPr lvl="1"/>
            <a:r>
              <a:rPr lang="en-US" dirty="0"/>
              <a:t>Community outreaches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C988D-1B6C-3D8C-BD30-16C8C92C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E877-8B49-D34C-7592-5A36DFB8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450E3-FAA3-CE6C-20C9-E7BFAF806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Proper </a:t>
            </a:r>
            <a:r>
              <a:rPr lang="en-US"/>
              <a:t>testbed environment*</a:t>
            </a:r>
            <a:endParaRPr lang="en-US" dirty="0"/>
          </a:p>
          <a:p>
            <a:pPr lvl="1"/>
            <a:r>
              <a:rPr lang="en-US" dirty="0"/>
              <a:t>In-orbit (preferred) or terrestrial</a:t>
            </a:r>
          </a:p>
          <a:p>
            <a:pPr lvl="1"/>
            <a:r>
              <a:rPr lang="en-US" dirty="0"/>
              <a:t>Small satellites/CubeSats are toys</a:t>
            </a:r>
          </a:p>
          <a:p>
            <a:endParaRPr lang="en-US" dirty="0"/>
          </a:p>
          <a:p>
            <a:r>
              <a:rPr lang="en-US" dirty="0"/>
              <a:t>Conferences/Workshop support</a:t>
            </a:r>
          </a:p>
          <a:p>
            <a:pPr lvl="1"/>
            <a:r>
              <a:rPr lang="en-US" dirty="0"/>
              <a:t>Between cyber and aerospace communities</a:t>
            </a:r>
          </a:p>
          <a:p>
            <a:pPr lvl="1"/>
            <a:r>
              <a:rPr lang="en-US" dirty="0"/>
              <a:t>Strict requirements for citizenship and security clearance</a:t>
            </a:r>
          </a:p>
          <a:p>
            <a:endParaRPr lang="en-US" dirty="0"/>
          </a:p>
          <a:p>
            <a:r>
              <a:rPr lang="en-US" dirty="0"/>
              <a:t>Access to space computing devices and testing environment</a:t>
            </a:r>
          </a:p>
          <a:p>
            <a:pPr lvl="1"/>
            <a:r>
              <a:rPr lang="en-US" dirty="0"/>
              <a:t>Legacy software and hardware components</a:t>
            </a:r>
          </a:p>
          <a:p>
            <a:pPr lvl="1"/>
            <a:r>
              <a:rPr lang="en-US" dirty="0"/>
              <a:t>Radiation testing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9AAE4-AADB-86E4-52DC-FFFECBED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DAE-C79E-F747-9DF2-3BB7B582AE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A87-517B-DC42-8094-7075B574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Starlink@Ukraine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4D0F-B1C7-D242-B4D5-0225D854F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049"/>
            <a:ext cx="7019925" cy="4676775"/>
          </a:xfrm>
        </p:spPr>
        <p:txBody>
          <a:bodyPr>
            <a:normAutofit/>
          </a:bodyPr>
          <a:lstStyle/>
          <a:p>
            <a:r>
              <a:rPr lang="en-US" err="1"/>
              <a:t>Starlink</a:t>
            </a:r>
            <a:r>
              <a:rPr lang="en-US"/>
              <a:t> aims to be a world-wide Internet ISP</a:t>
            </a:r>
          </a:p>
          <a:p>
            <a:pPr lvl="1"/>
            <a:r>
              <a:rPr lang="en-US"/>
              <a:t>Constellation with ~2000 on LEO  (Low Earth Orbit)</a:t>
            </a:r>
          </a:p>
          <a:p>
            <a:pPr lvl="1"/>
            <a:r>
              <a:rPr lang="en-US"/>
              <a:t>~3000 more on their ways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Ukraine has been winning a propaganda  campaign</a:t>
            </a:r>
          </a:p>
          <a:p>
            <a:pPr lvl="1"/>
            <a:endParaRPr lang="en-US"/>
          </a:p>
          <a:p>
            <a:endParaRPr lang="en-US"/>
          </a:p>
          <a:p>
            <a:r>
              <a:rPr lang="en-US"/>
              <a:t>If you were Putin, what would you do?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2A14C-0CE1-874F-9EB7-FCF2F2FB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5" y="707232"/>
            <a:ext cx="3955377" cy="4200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52768-8C49-0D4A-A5D6-6E5D951DEBE8}"/>
              </a:ext>
            </a:extLst>
          </p:cNvPr>
          <p:cNvSpPr txBox="1"/>
          <p:nvPr/>
        </p:nvSpPr>
        <p:spPr>
          <a:xfrm>
            <a:off x="7962900" y="5249864"/>
            <a:ext cx="389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/>
              <a:t>Starlink</a:t>
            </a:r>
            <a:r>
              <a:rPr lang="en-US" sz="1400"/>
              <a:t> satellite map - https://</a:t>
            </a:r>
            <a:r>
              <a:rPr lang="en-US" sz="1400" err="1"/>
              <a:t>satellitemap.space</a:t>
            </a:r>
            <a:r>
              <a:rPr lang="en-US" sz="1400"/>
              <a:t>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4EA9C7-D121-334B-B087-BB0F82E6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52" y="3488532"/>
            <a:ext cx="18923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55856-683C-899F-4D32-AEC54FA5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1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928B-32C8-9A42-8553-5147275C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"Traditional"</a:t>
            </a:r>
            <a:r>
              <a:rPr lang="en-US"/>
              <a:t> Space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ADE67-89DC-2D4B-8796-E2B152FF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6050" cy="1059984"/>
          </a:xfrm>
        </p:spPr>
        <p:txBody>
          <a:bodyPr/>
          <a:lstStyle/>
          <a:p>
            <a:r>
              <a:rPr lang="en-US"/>
              <a:t>Confirmed by a rigorous process</a:t>
            </a:r>
          </a:p>
          <a:p>
            <a:pPr lvl="1"/>
            <a:r>
              <a:rPr lang="en-US"/>
              <a:t>E.g., Rad-hardening, ruggedized components</a:t>
            </a:r>
          </a:p>
        </p:txBody>
      </p:sp>
      <p:sp>
        <p:nvSpPr>
          <p:cNvPr id="5" name="AutoShape 4" descr="No photo description available.">
            <a:extLst>
              <a:ext uri="{FF2B5EF4-FFF2-40B4-BE49-F238E27FC236}">
                <a16:creationId xmlns:a16="http://schemas.microsoft.com/office/drawing/2014/main" id="{8EFF4578-8BA4-C64E-8B1C-833EC4CBE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15088-4A20-9744-B19E-EC05A32E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85609"/>
            <a:ext cx="6648450" cy="353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1205C-0152-BE49-A587-1CF7DD7C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5" y="4569920"/>
            <a:ext cx="3686175" cy="1922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21F1E4-7510-AB42-9144-C70EA0CEC875}"/>
              </a:ext>
            </a:extLst>
          </p:cNvPr>
          <p:cNvSpPr txBox="1"/>
          <p:nvPr/>
        </p:nvSpPr>
        <p:spPr>
          <a:xfrm>
            <a:off x="634665" y="6416675"/>
            <a:ext cx="280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Image source: BAE systems</a:t>
            </a:r>
          </a:p>
        </p:txBody>
      </p:sp>
      <p:pic>
        <p:nvPicPr>
          <p:cNvPr id="1026" name="Picture 2" descr="solarsystem.nasa.gov/system/content_pages/main_...">
            <a:extLst>
              <a:ext uri="{FF2B5EF4-FFF2-40B4-BE49-F238E27FC236}">
                <a16:creationId xmlns:a16="http://schemas.microsoft.com/office/drawing/2014/main" id="{1E7DB28A-6C92-FD40-9CB9-262DD3DC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009" y="365125"/>
            <a:ext cx="2377407" cy="24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| Curiosity – NASA Mars Exploration">
            <a:extLst>
              <a:ext uri="{FF2B5EF4-FFF2-40B4-BE49-F238E27FC236}">
                <a16:creationId xmlns:a16="http://schemas.microsoft.com/office/drawing/2014/main" id="{34E1AE25-DA95-3F4B-A1FA-E300C0FE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16" y="3072209"/>
            <a:ext cx="2591300" cy="14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0EB5-E919-5C45-A08C-DFCE0D79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1325563"/>
          </a:xfrm>
        </p:spPr>
        <p:txBody>
          <a:bodyPr/>
          <a:lstStyle/>
          <a:p>
            <a:r>
              <a:rPr lang="en-US"/>
              <a:t>The Game is Turning into a New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4D43-132F-1741-8504-888489C04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1350" cy="1325563"/>
          </a:xfrm>
        </p:spPr>
        <p:txBody>
          <a:bodyPr>
            <a:normAutofit/>
          </a:bodyPr>
          <a:lstStyle/>
          <a:p>
            <a:r>
              <a:rPr lang="en-US"/>
              <a:t>$2M to put your CubeSat on LEO</a:t>
            </a:r>
          </a:p>
          <a:p>
            <a:r>
              <a:rPr lang="en-US"/>
              <a:t>Big business for sweeping space debris </a:t>
            </a:r>
          </a:p>
        </p:txBody>
      </p:sp>
      <p:pic>
        <p:nvPicPr>
          <p:cNvPr id="5122" name="Picture 2" descr="Space Sweepers (2021) - IMDb">
            <a:extLst>
              <a:ext uri="{FF2B5EF4-FFF2-40B4-BE49-F238E27FC236}">
                <a16:creationId xmlns:a16="http://schemas.microsoft.com/office/drawing/2014/main" id="{80FC130C-D1DB-4746-8D81-04F78DB3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71" y="1690688"/>
            <a:ext cx="3380528" cy="473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9EA40-B4B1-2446-8D4E-C5F6549A5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570" y="3027363"/>
            <a:ext cx="3777258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66C1D-0999-074C-A720-4E463E59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40860"/>
            <a:ext cx="3777258" cy="26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788F-F7E5-9C25-919F-7CADBA46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+ Cyber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72B26-14D2-7768-7E3F-3FAD2B9E5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6537"/>
            <a:ext cx="6307821" cy="3684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600BA-2A4F-6C4B-B127-114850CEC719}"/>
              </a:ext>
            </a:extLst>
          </p:cNvPr>
          <p:cNvSpPr txBox="1"/>
          <p:nvPr/>
        </p:nvSpPr>
        <p:spPr>
          <a:xfrm>
            <a:off x="1788311" y="5328842"/>
            <a:ext cx="2731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memorandum on space policy direct 5</a:t>
            </a:r>
            <a:endParaRPr lang="en-US" sz="1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08CB00-4FE8-90BD-05AB-483A91B3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3269"/>
            <a:ext cx="5722064" cy="31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F2076-1F2B-9D0F-3FB7-BAF1210E5EF4}"/>
              </a:ext>
            </a:extLst>
          </p:cNvPr>
          <p:cNvSpPr txBox="1"/>
          <p:nvPr/>
        </p:nvSpPr>
        <p:spPr>
          <a:xfrm>
            <a:off x="6140267" y="4883459"/>
            <a:ext cx="56335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NIST-IR 8270: Introduction to Cybersecurity for Commercial Satellite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NIST-IR 8323: Foundational PNT Profile: Applying the Cybersecurity Framework </a:t>
            </a:r>
            <a:br>
              <a:rPr lang="en-US" sz="1200" dirty="0"/>
            </a:br>
            <a:r>
              <a:rPr lang="en-US" sz="1200" dirty="0"/>
              <a:t>for the Responsible Use of Positioning, Navigation, and Timing (PNT)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NIST-IR 8401:Satellite Ground Segment: Applying the Cybersecurity Framework </a:t>
            </a:r>
            <a:br>
              <a:rPr lang="en-US" sz="1200" dirty="0"/>
            </a:br>
            <a:r>
              <a:rPr lang="en-US" sz="1200" dirty="0"/>
              <a:t>to Satellite Command and Control</a:t>
            </a:r>
            <a:br>
              <a:rPr lang="en-US" sz="1200" dirty="0"/>
            </a:b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NIST-IR 8441: </a:t>
            </a: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Cybersecurity Framework Profile for Hybrid Satellite Networks (HSN)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F9C88-CE7D-FC46-4D66-0AC20130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1AB3-6DAD-0C49-9F42-929923E4D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05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6BACD-BB13-1386-0B12-CF7BB3FC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046E9-526A-AB8D-F611-708240E8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failure story</a:t>
            </a:r>
          </a:p>
          <a:p>
            <a:pPr lvl="1"/>
            <a:r>
              <a:rPr lang="en-US" dirty="0"/>
              <a:t>4+ years of endeavor without producing concrete outcomes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Safety and security of small satellites (or CubeSats) in LEO</a:t>
            </a:r>
          </a:p>
          <a:p>
            <a:pPr lvl="1"/>
            <a:r>
              <a:rPr lang="en-US" dirty="0"/>
              <a:t>Space has many segments</a:t>
            </a:r>
          </a:p>
          <a:p>
            <a:pPr lvl="1"/>
            <a:r>
              <a:rPr lang="en-US" dirty="0"/>
              <a:t>LEO, MEO, GEO, and deep space</a:t>
            </a:r>
          </a:p>
          <a:p>
            <a:pPr lvl="1"/>
            <a:r>
              <a:rPr lang="en-US" dirty="0"/>
              <a:t>Private, public sectors, and </a:t>
            </a:r>
            <a:r>
              <a:rPr lang="en-US" i="1" dirty="0"/>
              <a:t>academic and research communities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4A6CF-0B38-01D3-67F7-6584D108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University of Texas at Dallas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FA6E-4F07-67CB-6338-CB27BBFA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2DDD-84DC-46CD-9BDF-D9BAFC6D65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6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2274</Words>
  <Application>Microsoft Macintosh PowerPoint</Application>
  <PresentationFormat>Widescreen</PresentationFormat>
  <Paragraphs>527</Paragraphs>
  <Slides>46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-apple-system</vt:lpstr>
      <vt:lpstr>.SF NS</vt:lpstr>
      <vt:lpstr>Aptos Narrow</vt:lpstr>
      <vt:lpstr>Arial</vt:lpstr>
      <vt:lpstr>Calibri</vt:lpstr>
      <vt:lpstr>Calibri Light</vt:lpstr>
      <vt:lpstr>Roboto</vt:lpstr>
      <vt:lpstr>Office Theme</vt:lpstr>
      <vt:lpstr>Safety and Security of Small Satellites in Low Earth Orbit (LEO): Small Satellite Workshop @ UTD</vt:lpstr>
      <vt:lpstr>New Space Era</vt:lpstr>
      <vt:lpstr>Case Study: Starlink@Ukraine</vt:lpstr>
      <vt:lpstr>Starlink@Ukraine</vt:lpstr>
      <vt:lpstr>Starlink@Ukraine</vt:lpstr>
      <vt:lpstr>"Traditional" Space Electronics</vt:lpstr>
      <vt:lpstr>The Game is Turning into a New Phase</vt:lpstr>
      <vt:lpstr>Space + Cyber Security</vt:lpstr>
      <vt:lpstr>Disclaimer</vt:lpstr>
      <vt:lpstr>Who Am I?</vt:lpstr>
      <vt:lpstr>Who Am I?</vt:lpstr>
      <vt:lpstr>My Space Journey</vt:lpstr>
      <vt:lpstr>Context Reminder:  CubeSat in LEO</vt:lpstr>
      <vt:lpstr>UTD + IBM Space Collaboration</vt:lpstr>
      <vt:lpstr>UTD + IBM Space Collaboration</vt:lpstr>
      <vt:lpstr>IBM Space: ENDURANCE</vt:lpstr>
      <vt:lpstr>IBM Endurance</vt:lpstr>
      <vt:lpstr>Endurance CubeSat OBC State Diagram</vt:lpstr>
      <vt:lpstr>IBM Endurance Telemetry</vt:lpstr>
      <vt:lpstr>How My First Mission Crashed</vt:lpstr>
      <vt:lpstr>How My First Mission Crashed</vt:lpstr>
      <vt:lpstr>This is  a Community Issue</vt:lpstr>
      <vt:lpstr>Space Research Opportunities</vt:lpstr>
      <vt:lpstr>Two Research Ideas</vt:lpstr>
      <vt:lpstr>Small Satellites Under Space Influence</vt:lpstr>
      <vt:lpstr>RowHammer Attack</vt:lpstr>
      <vt:lpstr>Robustness and Stability of COTS Components</vt:lpstr>
      <vt:lpstr>Small Satellites Under Space Influence</vt:lpstr>
      <vt:lpstr>Satellite Communication</vt:lpstr>
      <vt:lpstr>Satellite Communication</vt:lpstr>
      <vt:lpstr>Small Satellite + Cybersecurity</vt:lpstr>
      <vt:lpstr>Space Attack Vectors (SPACE-SHIELD)</vt:lpstr>
      <vt:lpstr>Space Attack Research and Tactic Analysis (SPARTA)</vt:lpstr>
      <vt:lpstr>Space Security In Action</vt:lpstr>
      <vt:lpstr>Research Objectives </vt:lpstr>
      <vt:lpstr>Thoughts on Space Threat Modeling</vt:lpstr>
      <vt:lpstr>Conclusion</vt:lpstr>
      <vt:lpstr>Backup</vt:lpstr>
      <vt:lpstr>Small Satellite Workshop</vt:lpstr>
      <vt:lpstr>Day 1 Schedule</vt:lpstr>
      <vt:lpstr>Day 2 Schedule</vt:lpstr>
      <vt:lpstr>Day 3 Schedule</vt:lpstr>
      <vt:lpstr>Participants</vt:lpstr>
      <vt:lpstr>Small Satellite Workshop</vt:lpstr>
      <vt:lpstr>Workshop Outcomes and Plan</vt:lpstr>
      <vt:lpstr>Research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AWS-UTD Collaboration: Heterogenous Modules for System Security Research</dc:title>
  <dc:creator>Kunal Mukherjee</dc:creator>
  <cp:lastModifiedBy>Jee, Kangkook</cp:lastModifiedBy>
  <cp:revision>121</cp:revision>
  <dcterms:created xsi:type="dcterms:W3CDTF">2022-07-05T16:02:53Z</dcterms:created>
  <dcterms:modified xsi:type="dcterms:W3CDTF">2026-06-29T19:33:38Z</dcterms:modified>
</cp:coreProperties>
</file>