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67" r:id="rId4"/>
    <p:sldId id="841" r:id="rId5"/>
    <p:sldId id="842" r:id="rId6"/>
    <p:sldId id="272" r:id="rId7"/>
    <p:sldId id="273" r:id="rId8"/>
    <p:sldId id="843" r:id="rId9"/>
    <p:sldId id="269" r:id="rId10"/>
    <p:sldId id="844" r:id="rId11"/>
    <p:sldId id="257" r:id="rId12"/>
    <p:sldId id="845" r:id="rId13"/>
    <p:sldId id="259" r:id="rId14"/>
    <p:sldId id="258" r:id="rId15"/>
    <p:sldId id="275" r:id="rId16"/>
    <p:sldId id="276" r:id="rId17"/>
    <p:sldId id="277" r:id="rId18"/>
    <p:sldId id="278" r:id="rId19"/>
    <p:sldId id="1630" r:id="rId20"/>
    <p:sldId id="1631" r:id="rId21"/>
    <p:sldId id="1632" r:id="rId22"/>
    <p:sldId id="1635" r:id="rId23"/>
    <p:sldId id="1634" r:id="rId24"/>
    <p:sldId id="1633" r:id="rId25"/>
    <p:sldId id="265" r:id="rId26"/>
    <p:sldId id="851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AB1510-BDF6-EB4B-8F6F-195B64DEF40D}">
          <p14:sldIdLst>
            <p14:sldId id="256"/>
            <p14:sldId id="263"/>
          </p14:sldIdLst>
        </p14:section>
        <p14:section name="New Space Era" id="{6BBE4322-90F1-4A48-986A-6A2F61CEDF20}">
          <p14:sldIdLst>
            <p14:sldId id="267"/>
          </p14:sldIdLst>
        </p14:section>
        <p14:section name="Small satellite or CubeSat" id="{F341455F-2F67-1F48-8CAD-1086250381D3}">
          <p14:sldIdLst>
            <p14:sldId id="841"/>
            <p14:sldId id="842"/>
            <p14:sldId id="272"/>
            <p14:sldId id="273"/>
            <p14:sldId id="843"/>
          </p14:sldIdLst>
        </p14:section>
        <p14:section name="Basic concepts and terms" id="{41AFD9CD-F84F-C748-82DF-5DA9D938FE67}">
          <p14:sldIdLst>
            <p14:sldId id="269"/>
            <p14:sldId id="844"/>
            <p14:sldId id="257"/>
            <p14:sldId id="845"/>
            <p14:sldId id="259"/>
            <p14:sldId id="258"/>
          </p14:sldIdLst>
        </p14:section>
        <p14:section name="CubeSat failures" id="{138BE600-F167-844A-A43E-356094E870C6}">
          <p14:sldIdLst>
            <p14:sldId id="275"/>
            <p14:sldId id="276"/>
            <p14:sldId id="277"/>
            <p14:sldId id="278"/>
          </p14:sldIdLst>
        </p14:section>
        <p14:section name="Space features" id="{32D700B1-8C6D-2449-80BE-A7A233CC4BE4}">
          <p14:sldIdLst>
            <p14:sldId id="1630"/>
            <p14:sldId id="1631"/>
            <p14:sldId id="1632"/>
            <p14:sldId id="1635"/>
            <p14:sldId id="1634"/>
            <p14:sldId id="1633"/>
          </p14:sldIdLst>
        </p14:section>
        <p14:section name="Your Space" id="{EC914383-574B-BC4E-9410-97798E1BAE97}">
          <p14:sldIdLst>
            <p14:sldId id="265"/>
          </p14:sldIdLst>
        </p14:section>
        <p14:section name="Backup" id="{73FCF1C6-CED3-EF41-AA2F-F4987F23080B}">
          <p14:sldIdLst>
            <p14:sldId id="851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0EC6A-31B8-AE43-998D-39C448BC3CBF}" v="3" dt="2026-06-29T20:55:54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7"/>
    <p:restoredTop sz="86361"/>
  </p:normalViewPr>
  <p:slideViewPr>
    <p:cSldViewPr snapToGrid="0">
      <p:cViewPr varScale="1">
        <p:scale>
          <a:sx n="226" d="100"/>
          <a:sy n="226" d="100"/>
        </p:scale>
        <p:origin x="2168" y="200"/>
      </p:cViewPr>
      <p:guideLst/>
    </p:cSldViewPr>
  </p:slideViewPr>
  <p:outlineViewPr>
    <p:cViewPr>
      <p:scale>
        <a:sx n="33" d="100"/>
        <a:sy n="33" d="100"/>
      </p:scale>
      <p:origin x="0" y="-20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02DAE1BB-3510-5996-8DD1-1B9338245307}"/>
    <pc:docChg chg="custSel modSld">
      <pc:chgData name="Jee, Kangkook" userId="52832784-bd9f-4cfd-947b-6cb8258050c1" providerId="ADAL" clId="{02DAE1BB-3510-5996-8DD1-1B9338245307}" dt="2026-06-29T21:01:26.440" v="147" actId="20577"/>
      <pc:docMkLst>
        <pc:docMk/>
      </pc:docMkLst>
      <pc:sldChg chg="modSp mod">
        <pc:chgData name="Jee, Kangkook" userId="52832784-bd9f-4cfd-947b-6cb8258050c1" providerId="ADAL" clId="{02DAE1BB-3510-5996-8DD1-1B9338245307}" dt="2026-06-29T20:53:00.650" v="4" actId="403"/>
        <pc:sldMkLst>
          <pc:docMk/>
          <pc:sldMk cId="1638540173" sldId="256"/>
        </pc:sldMkLst>
        <pc:spChg chg="mod">
          <ac:chgData name="Jee, Kangkook" userId="52832784-bd9f-4cfd-947b-6cb8258050c1" providerId="ADAL" clId="{02DAE1BB-3510-5996-8DD1-1B9338245307}" dt="2026-06-29T20:53:00.650" v="4" actId="403"/>
          <ac:spMkLst>
            <pc:docMk/>
            <pc:sldMk cId="1638540173" sldId="256"/>
            <ac:spMk id="3" creationId="{4470DCE9-EE24-783E-AB1D-D422329AB16C}"/>
          </ac:spMkLst>
        </pc:spChg>
      </pc:sldChg>
      <pc:sldChg chg="modSp mod">
        <pc:chgData name="Jee, Kangkook" userId="52832784-bd9f-4cfd-947b-6cb8258050c1" providerId="ADAL" clId="{02DAE1BB-3510-5996-8DD1-1B9338245307}" dt="2026-06-29T21:01:26.440" v="147" actId="20577"/>
        <pc:sldMkLst>
          <pc:docMk/>
          <pc:sldMk cId="78989072" sldId="259"/>
        </pc:sldMkLst>
        <pc:spChg chg="mod">
          <ac:chgData name="Jee, Kangkook" userId="52832784-bd9f-4cfd-947b-6cb8258050c1" providerId="ADAL" clId="{02DAE1BB-3510-5996-8DD1-1B9338245307}" dt="2026-06-29T21:01:16.666" v="137" actId="20577"/>
          <ac:spMkLst>
            <pc:docMk/>
            <pc:sldMk cId="78989072" sldId="259"/>
            <ac:spMk id="7" creationId="{920A23E3-8549-BD94-A34D-C8F1575F35AC}"/>
          </ac:spMkLst>
        </pc:spChg>
        <pc:spChg chg="mod">
          <ac:chgData name="Jee, Kangkook" userId="52832784-bd9f-4cfd-947b-6cb8258050c1" providerId="ADAL" clId="{02DAE1BB-3510-5996-8DD1-1B9338245307}" dt="2026-06-29T21:01:26.440" v="147" actId="20577"/>
          <ac:spMkLst>
            <pc:docMk/>
            <pc:sldMk cId="78989072" sldId="259"/>
            <ac:spMk id="8" creationId="{A28A8F63-78D1-9401-674E-1738477EFB79}"/>
          </ac:spMkLst>
        </pc:spChg>
      </pc:sldChg>
      <pc:sldChg chg="modSp mod">
        <pc:chgData name="Jee, Kangkook" userId="52832784-bd9f-4cfd-947b-6cb8258050c1" providerId="ADAL" clId="{02DAE1BB-3510-5996-8DD1-1B9338245307}" dt="2026-06-29T20:55:02.969" v="6" actId="20577"/>
        <pc:sldMkLst>
          <pc:docMk/>
          <pc:sldMk cId="2934868906" sldId="263"/>
        </pc:sldMkLst>
        <pc:spChg chg="mod">
          <ac:chgData name="Jee, Kangkook" userId="52832784-bd9f-4cfd-947b-6cb8258050c1" providerId="ADAL" clId="{02DAE1BB-3510-5996-8DD1-1B9338245307}" dt="2026-06-29T20:55:02.969" v="6" actId="20577"/>
          <ac:spMkLst>
            <pc:docMk/>
            <pc:sldMk cId="2934868906" sldId="263"/>
            <ac:spMk id="3" creationId="{F0ADDABC-9F9F-0B9B-8316-3AA4E2485265}"/>
          </ac:spMkLst>
        </pc:spChg>
      </pc:sldChg>
      <pc:sldChg chg="modSp mod">
        <pc:chgData name="Jee, Kangkook" userId="52832784-bd9f-4cfd-947b-6cb8258050c1" providerId="ADAL" clId="{02DAE1BB-3510-5996-8DD1-1B9338245307}" dt="2026-06-29T20:55:54.718" v="26" actId="1076"/>
        <pc:sldMkLst>
          <pc:docMk/>
          <pc:sldMk cId="3248796798" sldId="267"/>
        </pc:sldMkLst>
        <pc:spChg chg="mod">
          <ac:chgData name="Jee, Kangkook" userId="52832784-bd9f-4cfd-947b-6cb8258050c1" providerId="ADAL" clId="{02DAE1BB-3510-5996-8DD1-1B9338245307}" dt="2026-06-29T20:55:37.500" v="23" actId="20577"/>
          <ac:spMkLst>
            <pc:docMk/>
            <pc:sldMk cId="3248796798" sldId="267"/>
            <ac:spMk id="3" creationId="{9DFB58CE-9053-BC1E-BE83-BEDBC27C1166}"/>
          </ac:spMkLst>
        </pc:spChg>
        <pc:spChg chg="mod">
          <ac:chgData name="Jee, Kangkook" userId="52832784-bd9f-4cfd-947b-6cb8258050c1" providerId="ADAL" clId="{02DAE1BB-3510-5996-8DD1-1B9338245307}" dt="2026-06-29T20:55:54.718" v="26" actId="1076"/>
          <ac:spMkLst>
            <pc:docMk/>
            <pc:sldMk cId="3248796798" sldId="267"/>
            <ac:spMk id="5" creationId="{D9A035EF-B0EE-74B3-814C-82DD40DACC74}"/>
          </ac:spMkLst>
        </pc:spChg>
        <pc:spChg chg="mod">
          <ac:chgData name="Jee, Kangkook" userId="52832784-bd9f-4cfd-947b-6cb8258050c1" providerId="ADAL" clId="{02DAE1BB-3510-5996-8DD1-1B9338245307}" dt="2026-06-29T20:55:54.718" v="26" actId="1076"/>
          <ac:spMkLst>
            <pc:docMk/>
            <pc:sldMk cId="3248796798" sldId="267"/>
            <ac:spMk id="6" creationId="{B417A378-4DF6-AF4B-0C1D-129409AB06FD}"/>
          </ac:spMkLst>
        </pc:spChg>
        <pc:picChg chg="mod">
          <ac:chgData name="Jee, Kangkook" userId="52832784-bd9f-4cfd-947b-6cb8258050c1" providerId="ADAL" clId="{02DAE1BB-3510-5996-8DD1-1B9338245307}" dt="2026-06-29T20:55:46.050" v="25" actId="1076"/>
          <ac:picMkLst>
            <pc:docMk/>
            <pc:sldMk cId="3248796798" sldId="267"/>
            <ac:picMk id="1028" creationId="{85463F19-6438-AFE8-3F1F-91151EA61C17}"/>
          </ac:picMkLst>
        </pc:picChg>
        <pc:picChg chg="mod">
          <ac:chgData name="Jee, Kangkook" userId="52832784-bd9f-4cfd-947b-6cb8258050c1" providerId="ADAL" clId="{02DAE1BB-3510-5996-8DD1-1B9338245307}" dt="2026-06-29T20:55:54.718" v="26" actId="1076"/>
          <ac:picMkLst>
            <pc:docMk/>
            <pc:sldMk cId="3248796798" sldId="267"/>
            <ac:picMk id="1030" creationId="{7B633B22-F870-7ED8-3B55-664937935657}"/>
          </ac:picMkLst>
        </pc:picChg>
        <pc:picChg chg="mod">
          <ac:chgData name="Jee, Kangkook" userId="52832784-bd9f-4cfd-947b-6cb8258050c1" providerId="ADAL" clId="{02DAE1BB-3510-5996-8DD1-1B9338245307}" dt="2026-06-29T20:55:54.718" v="26" actId="1076"/>
          <ac:picMkLst>
            <pc:docMk/>
            <pc:sldMk cId="3248796798" sldId="267"/>
            <ac:picMk id="1032" creationId="{D8F11F62-9FE1-3CC2-0CB3-A4B131C09361}"/>
          </ac:picMkLst>
        </pc:picChg>
      </pc:sldChg>
      <pc:sldChg chg="modSp mod">
        <pc:chgData name="Jee, Kangkook" userId="52832784-bd9f-4cfd-947b-6cb8258050c1" providerId="ADAL" clId="{02DAE1BB-3510-5996-8DD1-1B9338245307}" dt="2026-06-29T20:57:41.442" v="133" actId="20577"/>
        <pc:sldMkLst>
          <pc:docMk/>
          <pc:sldMk cId="1267139091" sldId="272"/>
        </pc:sldMkLst>
        <pc:spChg chg="mod">
          <ac:chgData name="Jee, Kangkook" userId="52832784-bd9f-4cfd-947b-6cb8258050c1" providerId="ADAL" clId="{02DAE1BB-3510-5996-8DD1-1B9338245307}" dt="2026-06-29T20:57:41.442" v="133" actId="20577"/>
          <ac:spMkLst>
            <pc:docMk/>
            <pc:sldMk cId="1267139091" sldId="272"/>
            <ac:spMk id="6" creationId="{4B9383FB-1AC2-D26F-8C1F-7CE239746D45}"/>
          </ac:spMkLst>
        </pc:spChg>
        <pc:picChg chg="mod">
          <ac:chgData name="Jee, Kangkook" userId="52832784-bd9f-4cfd-947b-6cb8258050c1" providerId="ADAL" clId="{02DAE1BB-3510-5996-8DD1-1B9338245307}" dt="2026-06-29T20:56:34.956" v="30" actId="1076"/>
          <ac:picMkLst>
            <pc:docMk/>
            <pc:sldMk cId="1267139091" sldId="272"/>
            <ac:picMk id="8" creationId="{DE60C652-4157-F3E5-EBEA-927E15C0AA64}"/>
          </ac:picMkLst>
        </pc:picChg>
      </pc:sldChg>
      <pc:sldChg chg="modSp mod">
        <pc:chgData name="Jee, Kangkook" userId="52832784-bd9f-4cfd-947b-6cb8258050c1" providerId="ADAL" clId="{02DAE1BB-3510-5996-8DD1-1B9338245307}" dt="2026-06-29T20:57:59.717" v="135" actId="1076"/>
        <pc:sldMkLst>
          <pc:docMk/>
          <pc:sldMk cId="1547437081" sldId="273"/>
        </pc:sldMkLst>
        <pc:picChg chg="mod">
          <ac:chgData name="Jee, Kangkook" userId="52832784-bd9f-4cfd-947b-6cb8258050c1" providerId="ADAL" clId="{02DAE1BB-3510-5996-8DD1-1B9338245307}" dt="2026-06-29T20:57:59.717" v="135" actId="1076"/>
          <ac:picMkLst>
            <pc:docMk/>
            <pc:sldMk cId="1547437081" sldId="273"/>
            <ac:picMk id="5" creationId="{9FAE9087-2799-6E71-DDDF-41B9A75F5E3E}"/>
          </ac:picMkLst>
        </pc:picChg>
      </pc:sldChg>
      <pc:sldChg chg="modSp mod">
        <pc:chgData name="Jee, Kangkook" userId="52832784-bd9f-4cfd-947b-6cb8258050c1" providerId="ADAL" clId="{02DAE1BB-3510-5996-8DD1-1B9338245307}" dt="2026-06-29T20:56:12.022" v="27" actId="1076"/>
        <pc:sldMkLst>
          <pc:docMk/>
          <pc:sldMk cId="3856297685" sldId="842"/>
        </pc:sldMkLst>
        <pc:spChg chg="mod">
          <ac:chgData name="Jee, Kangkook" userId="52832784-bd9f-4cfd-947b-6cb8258050c1" providerId="ADAL" clId="{02DAE1BB-3510-5996-8DD1-1B9338245307}" dt="2026-06-29T20:56:12.022" v="27" actId="1076"/>
          <ac:spMkLst>
            <pc:docMk/>
            <pc:sldMk cId="3856297685" sldId="842"/>
            <ac:spMk id="7" creationId="{F3809EF1-6E3C-355F-501D-A1DB5D670E39}"/>
          </ac:spMkLst>
        </pc:spChg>
        <pc:spChg chg="mod">
          <ac:chgData name="Jee, Kangkook" userId="52832784-bd9f-4cfd-947b-6cb8258050c1" providerId="ADAL" clId="{02DAE1BB-3510-5996-8DD1-1B9338245307}" dt="2026-06-29T20:56:12.022" v="27" actId="1076"/>
          <ac:spMkLst>
            <pc:docMk/>
            <pc:sldMk cId="3856297685" sldId="842"/>
            <ac:spMk id="8" creationId="{8CA4ADBC-192E-4222-3140-F38E398E527C}"/>
          </ac:spMkLst>
        </pc:spChg>
        <pc:spChg chg="mod">
          <ac:chgData name="Jee, Kangkook" userId="52832784-bd9f-4cfd-947b-6cb8258050c1" providerId="ADAL" clId="{02DAE1BB-3510-5996-8DD1-1B9338245307}" dt="2026-06-29T20:56:12.022" v="27" actId="1076"/>
          <ac:spMkLst>
            <pc:docMk/>
            <pc:sldMk cId="3856297685" sldId="842"/>
            <ac:spMk id="10" creationId="{4BA75E38-EB30-2557-BDC6-9AAD44092814}"/>
          </ac:spMkLst>
        </pc:spChg>
        <pc:picChg chg="mod">
          <ac:chgData name="Jee, Kangkook" userId="52832784-bd9f-4cfd-947b-6cb8258050c1" providerId="ADAL" clId="{02DAE1BB-3510-5996-8DD1-1B9338245307}" dt="2026-06-29T20:56:12.022" v="27" actId="1076"/>
          <ac:picMkLst>
            <pc:docMk/>
            <pc:sldMk cId="3856297685" sldId="842"/>
            <ac:picMk id="3" creationId="{B1BB9D33-8441-3609-2AA4-F0BC32D4E90D}"/>
          </ac:picMkLst>
        </pc:picChg>
      </pc:sldChg>
      <pc:sldChg chg="modSp mod">
        <pc:chgData name="Jee, Kangkook" userId="52832784-bd9f-4cfd-947b-6cb8258050c1" providerId="ADAL" clId="{02DAE1BB-3510-5996-8DD1-1B9338245307}" dt="2026-06-29T20:59:42.587" v="136" actId="20577"/>
        <pc:sldMkLst>
          <pc:docMk/>
          <pc:sldMk cId="1615206641" sldId="845"/>
        </pc:sldMkLst>
        <pc:spChg chg="mod">
          <ac:chgData name="Jee, Kangkook" userId="52832784-bd9f-4cfd-947b-6cb8258050c1" providerId="ADAL" clId="{02DAE1BB-3510-5996-8DD1-1B9338245307}" dt="2026-06-29T20:59:42.587" v="136" actId="20577"/>
          <ac:spMkLst>
            <pc:docMk/>
            <pc:sldMk cId="1615206641" sldId="845"/>
            <ac:spMk id="3" creationId="{1C61620A-433F-77A5-2B09-708314270D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090F4-4B6C-5049-B222-090CCF7589A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9E029-EBCA-1342-9A3D-9FB67BC3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6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7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Kibo07_5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5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Tracking IBM satellite https://www.n2yo.com/satellite/?s=52770#results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celestrak.org</a:t>
            </a:r>
            <a:r>
              <a:rPr lang="en-US" dirty="0"/>
              <a:t>/NORAD/elements/</a:t>
            </a:r>
          </a:p>
          <a:p>
            <a:r>
              <a:rPr lang="en-US" dirty="0"/>
              <a:t>https://</a:t>
            </a:r>
            <a:r>
              <a:rPr lang="en-US" dirty="0" err="1"/>
              <a:t>www.space-track.org</a:t>
            </a:r>
            <a:r>
              <a:rPr lang="en-US" dirty="0"/>
              <a:t>/documentation#/</a:t>
            </a:r>
            <a:r>
              <a:rPr lang="en-US" dirty="0" err="1"/>
              <a:t>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48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3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1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Kibo04-11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7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Kibo04-12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7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Kibo04-14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3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Kibo04-15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4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Kibo03_10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codimd.syssec.org</a:t>
            </a:r>
            <a:r>
              <a:rPr lang="en-US" dirty="0"/>
              <a:t>/s/3B6Ef3-Wf</a:t>
            </a:r>
          </a:p>
          <a:p>
            <a:endParaRPr lang="en-US" dirty="0"/>
          </a:p>
          <a:p>
            <a:r>
              <a:rPr lang="en-US" dirty="0"/>
              <a:t>TODO:</a:t>
            </a:r>
            <a:r>
              <a:rPr lang="en-US" baseline="0" dirty="0"/>
              <a:t> we may want to move this to the earlier part of the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43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07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8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2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51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4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Brainstorming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16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05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4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/figure/GEO-MEO-and-LEO-orbits_fig5_363595939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7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KIBO01_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0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elaborate more no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20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Kibo07_5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16E2-3A31-3D5F-737A-23C873F87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E6706-9BDA-ED8D-3902-EA90EDBD9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480D9-E141-15B1-73D8-D67B1EE8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E40F-7D32-EB4D-B91D-78DF8792B872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7E1F0-1A4C-9A37-3E49-9D97C241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9CD1B-2E01-46D5-E170-D5AD7588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7E61-B155-65AB-CC13-5E2D7C74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7EC02-6461-9BA3-1C2C-4BD0A193E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72F8B-94DE-2FAA-3773-C4F7BA18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62AE2-8278-3E4F-B970-F65244C8B26C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CD2E7-C283-5C45-4828-5E769489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592C-9767-455A-0ED5-B6EA4BD4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0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B0905-BAAD-A1F2-4DC0-87E304D31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F8278-0218-36FA-3E02-A1A6BE7D3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2D621-645C-3517-30A9-DAFB45F0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A19C-1A83-4C4A-92D3-2F7390F017BC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66853-6480-E8BD-5BA5-FD5E45C9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8136-C8DA-00BD-9B73-AE1E03F9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3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3C16-8B3C-8FD8-933F-40E27802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62D77-5B23-F6B6-6A8C-9D3866C8E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6CB54-76F9-87BA-58BD-5D4D05AF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3AC2-B559-0D49-9E69-89A16A261ED0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4203-2B67-5AC4-00AB-BD4819A8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E519B-D603-17A9-0DEF-4EE4C7C8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3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32A3-76FB-1E70-1C87-AE414F58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3CE9E-7E08-F6EC-7046-CEF2F4AC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8A1B7-84C9-F5DE-6CE9-B3F5E690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B6C3-384F-4B44-8195-C30B481056AB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8DADE-EDC3-1A7E-1F44-4E7E620D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40B3-EC1E-EF17-A9B4-DBE513FF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7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E599-0BEB-D85D-7696-4019C0AC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63AA-EA05-BCB4-58D5-5C93FCBFD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AF0FF-B049-E7E4-9981-DA0E4B1E1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2AFCF-D3F1-750A-F48C-135D791B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22F3-F714-7A47-A37F-F775FD2C2A3D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F6680-A8A6-157F-0D5E-21241565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51F53-BC37-BAAB-4C5A-C2773D04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7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0F72-F813-7255-08EF-D033FAC8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DD898-F221-5ACE-CFD5-8B1F4BB08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3776-CF0B-9831-3D18-BFE644B43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2E48A-0AF2-C4D7-E81A-0AC7D9DF8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6DD2F-33AB-D4C4-F194-41F73FCA3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F19303-7843-30FB-EADA-940816EE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0B9C-E500-E340-B011-E249D7B326D5}" type="datetime1">
              <a:rPr lang="en-US" smtClean="0"/>
              <a:t>6/29/26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5459E-B47B-06EB-5D1A-610FA7FD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F0325-7EAA-70C7-FEAE-E5A83DD1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D64A-2011-1E2A-1C5D-38D5C0B8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85D79-6C2B-F21A-824B-779E8B725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CB68-CCB6-3247-A9AE-A86EDD852870}" type="datetime1">
              <a:rPr lang="en-US" smtClean="0"/>
              <a:t>6/29/26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76D8F-8AC5-F558-711E-4DA79A30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B254D-F851-47CB-E3CA-72B130B2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D3034-10E8-FD77-415F-85A9D1C4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1DC7-3103-2744-AB31-542400CD9682}" type="datetime1">
              <a:rPr lang="en-US" smtClean="0"/>
              <a:t>6/29/26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3DE85-BE7A-2385-FA22-450758B3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E30F2-F38F-70C0-DC52-C34151E3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4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307F-DD04-E445-CE7C-9DE5B3AB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441B8-748C-8335-0AE5-EF38754AD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39455-170B-05EF-0AB4-6EE71954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74074-1046-6D05-6022-52200B46D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47E8-1055-064C-8A78-A608678108F8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5891A-8B3B-FE1B-30A9-AF8294C6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B5E8D-A493-2E1C-8F54-D682292F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9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FB8C-3912-CDA8-0391-718A80F1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40372-0FA6-06C9-652C-A7BE24ACE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FC119-E2AC-CB75-5D61-0E2E6CC96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8D4DC-B937-13E1-FCAE-2A69EABE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6326-834F-274F-B295-394FD43C7370}" type="datetime1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D3698-8628-7420-8A3D-0BCF26F4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BFF88-96D1-6179-9933-D317FEA6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1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A2B0A-B596-415B-E984-14223FC1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E07-05B8-606C-23FB-C71FA5070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6C3BB-E532-104D-5224-8BCAC03CE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1A4D27-F67D-E748-A92F-B3245FE64FE2}" type="datetime1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DADA8-A67D-29B5-F3F8-E1F8DAB1E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424D2-38F5-7076-B0C0-BF97CCC19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181AB3-6DAD-0C49-9F42-929923E4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5526-AC1C-241F-28FD-673B7A677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Small Satellite and LEO 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0DCE9-EE24-783E-AB1D-D422329AB1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Small Satellite Workshop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80CF6-8D62-10BD-D8B8-82B4B7C4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4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4849-462E-8DBB-DCEF-5E477540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5" y="576562"/>
            <a:ext cx="4507080" cy="1325563"/>
          </a:xfrm>
        </p:spPr>
        <p:txBody>
          <a:bodyPr/>
          <a:lstStyle/>
          <a:p>
            <a:pPr lvl="0"/>
            <a:r>
              <a:rPr lang="en-US" dirty="0"/>
              <a:t>Example: ISS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78987-8EA2-1926-F45B-E0A35EF77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92" y="1717660"/>
            <a:ext cx="6217920" cy="482543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</a:rPr>
              <a:t>ISS Orbit: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</a:rPr>
              <a:t>ltitude: </a:t>
            </a:r>
            <a:r>
              <a:rPr lang="en-US" sz="1800" dirty="0">
                <a:solidFill>
                  <a:srgbClr val="1B1D1F"/>
                </a:solidFill>
                <a:effectLst/>
              </a:rPr>
              <a:t>≃ </a:t>
            </a:r>
            <a:r>
              <a:rPr lang="en-US" sz="1800" dirty="0">
                <a:solidFill>
                  <a:srgbClr val="000000"/>
                </a:solidFill>
                <a:effectLst/>
              </a:rPr>
              <a:t>400km*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ffectLst/>
              </a:rPr>
              <a:t>Inclination: </a:t>
            </a:r>
            <a:r>
              <a:rPr lang="en-US" sz="1800" dirty="0">
                <a:solidFill>
                  <a:srgbClr val="1B1D1F"/>
                </a:solidFill>
                <a:effectLst/>
              </a:rPr>
              <a:t>≃ </a:t>
            </a:r>
            <a:r>
              <a:rPr lang="en-US" sz="1800" dirty="0">
                <a:solidFill>
                  <a:srgbClr val="000000"/>
                </a:solidFill>
                <a:effectLst/>
              </a:rPr>
              <a:t>51.6 deg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ffectLst/>
              </a:rPr>
              <a:t>Orbital period: </a:t>
            </a:r>
            <a:r>
              <a:rPr lang="en-US" sz="1800" dirty="0">
                <a:solidFill>
                  <a:srgbClr val="1B1D1F"/>
                </a:solidFill>
                <a:effectLst/>
              </a:rPr>
              <a:t>≃ </a:t>
            </a:r>
            <a:r>
              <a:rPr lang="en-US" sz="1800" dirty="0">
                <a:solidFill>
                  <a:srgbClr val="000000"/>
                </a:solidFill>
                <a:effectLst/>
              </a:rPr>
              <a:t>91 min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ffectLst/>
              </a:rPr>
              <a:t>Orbit altitude changes for about ±20km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</a:rPr>
              <a:t>CubeSats deployed from the ISS stay in almost the same orbit as the ISS.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</a:rPr>
              <a:t>Slight differences in initial relative velocity and different mechanical characteristics, such as mass and shape (and hence, ballistic coefficient), make the CubeSats separate from each other into different orbits.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</a:rPr>
              <a:t>ISS orbit covers the ground surface of regions with lower latitude (between ± 51.6 deg).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</a:rPr>
              <a:t>ISS rotates around the Earth about 16 times a day, while the Earth rotates about 22.5 deg during the 1 orbital period of the ISS.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966EB-A919-669F-021D-F2B2AA8FD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93" y="970747"/>
            <a:ext cx="4253915" cy="5019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E6773-A673-F1D5-1477-C436A10DAAB5}"/>
              </a:ext>
            </a:extLst>
          </p:cNvPr>
          <p:cNvSpPr txBox="1"/>
          <p:nvPr/>
        </p:nvSpPr>
        <p:spPr>
          <a:xfrm>
            <a:off x="10282266" y="6065746"/>
            <a:ext cx="13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Spheresoft</a:t>
            </a:r>
            <a:endParaRPr lang="en-US" b="1" i="1" dirty="0"/>
          </a:p>
        </p:txBody>
      </p:sp>
      <p:pic>
        <p:nvPicPr>
          <p:cNvPr id="1026" name="Picture 2" descr="International Space Station - NASA">
            <a:extLst>
              <a:ext uri="{FF2B5EF4-FFF2-40B4-BE49-F238E27FC236}">
                <a16:creationId xmlns:a16="http://schemas.microsoft.com/office/drawing/2014/main" id="{DE14903C-3662-72D7-0649-F80B43821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85" y="970747"/>
            <a:ext cx="24765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4E54-14CE-FAD1-BCBC-26C9D604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6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CEE5-326D-2531-DA91-3C4BA27A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 (Two</a:t>
            </a:r>
            <a:r>
              <a:rPr lang="en-US" baseline="0" dirty="0"/>
              <a:t> Line Element)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DF96-146C-39C4-E549-39C0F316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572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TLE: </a:t>
            </a:r>
            <a:r>
              <a:rPr lang="en-US" dirty="0">
                <a:solidFill>
                  <a:srgbClr val="242424"/>
                </a:solidFill>
                <a:highlight>
                  <a:srgbClr val="FFFFFF"/>
                </a:highlight>
                <a:latin typeface="source-serif-pro"/>
              </a:rPr>
              <a:t>D</a:t>
            </a: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ata format encoding orbital element</a:t>
            </a:r>
          </a:p>
          <a:p>
            <a:pPr lvl="1"/>
            <a:r>
              <a:rPr lang="en-US" dirty="0">
                <a:solidFill>
                  <a:srgbClr val="242424"/>
                </a:solidFill>
                <a:highlight>
                  <a:srgbClr val="FFFFFF"/>
                </a:highlight>
                <a:latin typeface="source-serif-pro"/>
              </a:rPr>
              <a:t>T</a:t>
            </a: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wo-line text containing information about the movement of an object in orbit around the Earth at a given time (“epoch”)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D4F2A3-668C-8FBB-E3CD-0F82CE00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38" y="3975155"/>
            <a:ext cx="5328203" cy="24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9E999-3A01-6115-EEF1-A27392EF7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390" y="2873127"/>
            <a:ext cx="7772400" cy="1057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9F9BB-6993-22C7-0060-34111B81E958}"/>
              </a:ext>
            </a:extLst>
          </p:cNvPr>
          <p:cNvSpPr txBox="1"/>
          <p:nvPr/>
        </p:nvSpPr>
        <p:spPr>
          <a:xfrm>
            <a:off x="1278834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www.space-track.org</a:t>
            </a:r>
            <a:r>
              <a:rPr lang="en-US" dirty="0"/>
              <a:t>/documentation#/</a:t>
            </a:r>
            <a:r>
              <a:rPr lang="en-US" dirty="0" err="1"/>
              <a:t>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7729B-F241-AA4D-7687-60E69BDA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6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6F9A-4639-F918-9255-11B9B0D0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NORAD 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1620A-433F-77A5-2B09-70831427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Satellite Catalog Number (SATCAT)</a:t>
            </a:r>
          </a:p>
          <a:p>
            <a:r>
              <a:rPr lang="en-US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A.K.A NORAD (North American Aerospace Defense) ID  is a sequential nine-digit number </a:t>
            </a:r>
          </a:p>
          <a:p>
            <a:pPr lvl="1"/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</a:rPr>
              <a:t>A</a:t>
            </a:r>
            <a:r>
              <a:rPr lang="en-US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ssigned by the USSPACECOM in the order of launch or discovery to all artificial objects in the Earth orbit</a:t>
            </a:r>
          </a:p>
          <a:p>
            <a:pPr lvl="1"/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</a:rPr>
              <a:t>NORAD ID 1: Sputnik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D5D46-E891-AC66-7B79-D7635BDA4C0B}"/>
              </a:ext>
            </a:extLst>
          </p:cNvPr>
          <p:cNvSpPr txBox="1"/>
          <p:nvPr/>
        </p:nvSpPr>
        <p:spPr>
          <a:xfrm>
            <a:off x="960782" y="56761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www.space-track.org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0C30F-19AC-2D97-8989-BF79D35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0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D9FB-7EA9-B09A-C09D-DB2A1431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Operational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BCF7D-D94C-FA5D-B4F0-AA42BCC2E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Ground Station</a:t>
            </a:r>
          </a:p>
          <a:p>
            <a:r>
              <a:rPr lang="en-US" dirty="0"/>
              <a:t>Command</a:t>
            </a:r>
            <a:r>
              <a:rPr lang="en-US" baseline="0" dirty="0"/>
              <a:t> and Control</a:t>
            </a:r>
          </a:p>
          <a:p>
            <a:r>
              <a:rPr lang="en-US" baseline="0" dirty="0"/>
              <a:t>Satellite structure</a:t>
            </a:r>
          </a:p>
          <a:p>
            <a:r>
              <a:rPr lang="en-US" baseline="0" dirty="0"/>
              <a:t>Payload component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713B7-97D3-1782-EE46-60D6B2B7ED9D}"/>
              </a:ext>
            </a:extLst>
          </p:cNvPr>
          <p:cNvSpPr txBox="1"/>
          <p:nvPr/>
        </p:nvSpPr>
        <p:spPr>
          <a:xfrm>
            <a:off x="2345408" y="3563937"/>
            <a:ext cx="17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WEB-based User </a:t>
            </a:r>
          </a:p>
          <a:p>
            <a:pPr algn="ctr"/>
            <a:r>
              <a:rPr lang="en-US"/>
              <a:t>Interface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A7C2F-376B-69CA-1EDE-B0D34F5CF331}"/>
              </a:ext>
            </a:extLst>
          </p:cNvPr>
          <p:cNvSpPr txBox="1"/>
          <p:nvPr/>
        </p:nvSpPr>
        <p:spPr>
          <a:xfrm>
            <a:off x="5355515" y="3575969"/>
            <a:ext cx="947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Ground </a:t>
            </a:r>
            <a:br>
              <a:rPr lang="en-US"/>
            </a:br>
            <a:r>
              <a:rPr lang="en-US"/>
              <a:t>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A23E3-8549-BD94-A34D-C8F1575F35AC}"/>
              </a:ext>
            </a:extLst>
          </p:cNvPr>
          <p:cNvSpPr txBox="1"/>
          <p:nvPr/>
        </p:nvSpPr>
        <p:spPr>
          <a:xfrm>
            <a:off x="7783753" y="3627741"/>
            <a:ext cx="1097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CubeSat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A8F63-78D1-9401-674E-1738477EFB79}"/>
              </a:ext>
            </a:extLst>
          </p:cNvPr>
          <p:cNvSpPr txBox="1"/>
          <p:nvPr/>
        </p:nvSpPr>
        <p:spPr>
          <a:xfrm>
            <a:off x="10189008" y="3563937"/>
            <a:ext cx="1291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Payload </a:t>
            </a:r>
          </a:p>
          <a:p>
            <a:pPr algn="ctr"/>
            <a:r>
              <a:rPr lang="en-US"/>
              <a:t>Operations</a:t>
            </a:r>
            <a:endParaRPr lang="en-US" dirty="0"/>
          </a:p>
        </p:txBody>
      </p:sp>
      <p:sp>
        <p:nvSpPr>
          <p:cNvPr id="9" name="Arrow: Right 12">
            <a:extLst>
              <a:ext uri="{FF2B5EF4-FFF2-40B4-BE49-F238E27FC236}">
                <a16:creationId xmlns:a16="http://schemas.microsoft.com/office/drawing/2014/main" id="{0D9701C4-BE4A-D94B-48BA-1C8521BDB51F}"/>
              </a:ext>
            </a:extLst>
          </p:cNvPr>
          <p:cNvSpPr/>
          <p:nvPr/>
        </p:nvSpPr>
        <p:spPr>
          <a:xfrm>
            <a:off x="4305850" y="5074172"/>
            <a:ext cx="451184" cy="5501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13">
            <a:extLst>
              <a:ext uri="{FF2B5EF4-FFF2-40B4-BE49-F238E27FC236}">
                <a16:creationId xmlns:a16="http://schemas.microsoft.com/office/drawing/2014/main" id="{BB7369A5-F734-7030-34FC-22C97C4AA3CD}"/>
              </a:ext>
            </a:extLst>
          </p:cNvPr>
          <p:cNvSpPr/>
          <p:nvPr/>
        </p:nvSpPr>
        <p:spPr>
          <a:xfrm>
            <a:off x="6818382" y="5074171"/>
            <a:ext cx="451184" cy="5501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4">
            <a:extLst>
              <a:ext uri="{FF2B5EF4-FFF2-40B4-BE49-F238E27FC236}">
                <a16:creationId xmlns:a16="http://schemas.microsoft.com/office/drawing/2014/main" id="{F17FCE83-06A4-7D59-C740-F282002E5B84}"/>
              </a:ext>
            </a:extLst>
          </p:cNvPr>
          <p:cNvSpPr/>
          <p:nvPr/>
        </p:nvSpPr>
        <p:spPr>
          <a:xfrm>
            <a:off x="9324022" y="5074171"/>
            <a:ext cx="451184" cy="5501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Ground, satellite, station, uplink icon - Download on Iconfinder">
            <a:extLst>
              <a:ext uri="{FF2B5EF4-FFF2-40B4-BE49-F238E27FC236}">
                <a16:creationId xmlns:a16="http://schemas.microsoft.com/office/drawing/2014/main" id="{80DCC0F2-4CF3-8A1B-CFED-B2E64E42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84" y="4571957"/>
            <a:ext cx="1788346" cy="17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tellite, orbiting, space, station, telecommunication icon - Download on Iconfinder">
            <a:extLst>
              <a:ext uri="{FF2B5EF4-FFF2-40B4-BE49-F238E27FC236}">
                <a16:creationId xmlns:a16="http://schemas.microsoft.com/office/drawing/2014/main" id="{016EC8B2-EB39-F817-7482-44E0B066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13" y="4624722"/>
            <a:ext cx="1773952" cy="17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tatistics, analysis, scientific, research, data icon - Download on Iconfinder">
            <a:extLst>
              <a:ext uri="{FF2B5EF4-FFF2-40B4-BE49-F238E27FC236}">
                <a16:creationId xmlns:a16="http://schemas.microsoft.com/office/drawing/2014/main" id="{DAC2C012-5681-3223-752C-9B300D7F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322" y="4360335"/>
            <a:ext cx="934396" cy="9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lask, beaker, chemistry, experimental, laboratory icon - Download on Iconfinder">
            <a:extLst>
              <a:ext uri="{FF2B5EF4-FFF2-40B4-BE49-F238E27FC236}">
                <a16:creationId xmlns:a16="http://schemas.microsoft.com/office/drawing/2014/main" id="{164E9EAF-BB16-B679-BA6A-6BAC7C83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365" y="5313800"/>
            <a:ext cx="1076767" cy="107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Telescope, astronomy, explore, watch, zoom icon - Download on Iconfinder">
            <a:extLst>
              <a:ext uri="{FF2B5EF4-FFF2-40B4-BE49-F238E27FC236}">
                <a16:creationId xmlns:a16="http://schemas.microsoft.com/office/drawing/2014/main" id="{398C550D-233D-413C-E423-6B9E8C66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910" y="4932259"/>
            <a:ext cx="908455" cy="90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Domain, earth, global, name, web, website icon - Download on Iconfinder">
            <a:extLst>
              <a:ext uri="{FF2B5EF4-FFF2-40B4-BE49-F238E27FC236}">
                <a16:creationId xmlns:a16="http://schemas.microsoft.com/office/drawing/2014/main" id="{8EE988FC-3DF6-E896-EFA5-7B0ED01E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54" y="4641594"/>
            <a:ext cx="1773952" cy="17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Company, employees, member, people, team icon - Download on Iconfinder">
            <a:extLst>
              <a:ext uri="{FF2B5EF4-FFF2-40B4-BE49-F238E27FC236}">
                <a16:creationId xmlns:a16="http://schemas.microsoft.com/office/drawing/2014/main" id="{6A708995-09B6-8AB8-DB7F-2A568A42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7" y="4862264"/>
            <a:ext cx="1167320" cy="11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2">
            <a:extLst>
              <a:ext uri="{FF2B5EF4-FFF2-40B4-BE49-F238E27FC236}">
                <a16:creationId xmlns:a16="http://schemas.microsoft.com/office/drawing/2014/main" id="{BD4D6AD9-39F9-202D-A740-91CA1361C138}"/>
              </a:ext>
            </a:extLst>
          </p:cNvPr>
          <p:cNvSpPr/>
          <p:nvPr/>
        </p:nvSpPr>
        <p:spPr>
          <a:xfrm>
            <a:off x="1826345" y="5111428"/>
            <a:ext cx="451184" cy="5501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752E-B37E-1C7E-F0B0-4A1D1172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27C785EE-B6E7-0FE5-18D7-0F03452C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30" y="3090334"/>
            <a:ext cx="10413839" cy="3402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DA3B9-8923-CC5C-7FA6-8178A188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C0170-3375-4D7F-7D04-AD205AC5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21628"/>
          </a:xfrm>
        </p:spPr>
        <p:txBody>
          <a:bodyPr/>
          <a:lstStyle/>
          <a:p>
            <a:r>
              <a:rPr lang="en-US" dirty="0"/>
              <a:t>Temporal perspective</a:t>
            </a:r>
          </a:p>
          <a:p>
            <a:r>
              <a:rPr lang="en-US" baseline="0" dirty="0"/>
              <a:t>D</a:t>
            </a:r>
            <a:r>
              <a:rPr lang="en-US" dirty="0"/>
              <a:t>epicts post-launch operations only</a:t>
            </a:r>
          </a:p>
          <a:p>
            <a:r>
              <a:rPr lang="en-US" baseline="0" dirty="0"/>
              <a:t>Comparable or even more time are required for</a:t>
            </a:r>
          </a:p>
          <a:p>
            <a:pPr lvl="1"/>
            <a:r>
              <a:rPr lang="en-US" dirty="0"/>
              <a:t>Planning, development, and testing</a:t>
            </a: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A5390-4584-4B6D-57B9-DA2CBB9F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2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7EF2-5518-B09E-D8D4-0A5E5F4A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CubeSat Failures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8AFA8-5D8D-3204-C8F3-3BC90D12C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04" y="1566708"/>
            <a:ext cx="9078549" cy="45424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EA648-24E5-F21E-9CDD-05A534A0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6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8BB8-A9CB-7673-BED3-4702D8C1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Helvetica" pitchFamily="2" charset="0"/>
              </a:rPr>
              <a:t>Frequent Causes of Failure and Countermeasures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37354-FFCD-C5C6-5DFE-E50EF8211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effectLst/>
              </a:rPr>
              <a:t>Radiation causes electronics failures</a:t>
            </a:r>
          </a:p>
          <a:p>
            <a:pPr lvl="1"/>
            <a:r>
              <a:rPr lang="en-US" dirty="0">
                <a:effectLst/>
              </a:rPr>
              <a:t>Use space-proven parts or conduct radiation tests during early development phases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Electric power subsystem fails to provide power, or battery voltage gets very low and cannot be recovered</a:t>
            </a:r>
          </a:p>
          <a:p>
            <a:pPr lvl="1"/>
            <a:r>
              <a:rPr lang="en-US" dirty="0">
                <a:effectLst/>
              </a:rPr>
              <a:t>Design satellite behaviors under low battery voltage	</a:t>
            </a:r>
          </a:p>
          <a:p>
            <a:pPr lvl="1"/>
            <a:r>
              <a:rPr lang="en-US" dirty="0">
                <a:effectLst/>
              </a:rPr>
              <a:t>Make solar power generation possible in any situation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Communication subsystem fails to communicate with the ground station because of component failures, insufficient RF power or EMI (Electromagnetic Interference)…</a:t>
            </a:r>
          </a:p>
          <a:p>
            <a:pPr lvl="1"/>
            <a:r>
              <a:rPr lang="en-US" dirty="0">
                <a:effectLst/>
              </a:rPr>
              <a:t>Implement backup systems (redundant receivers, etc.)</a:t>
            </a:r>
          </a:p>
          <a:p>
            <a:pPr lvl="1"/>
            <a:r>
              <a:rPr lang="en-US" dirty="0">
                <a:effectLst/>
              </a:rPr>
              <a:t>Calculate the link equation correctly and add enough link margin</a:t>
            </a:r>
          </a:p>
          <a:p>
            <a:pPr lvl="1"/>
            <a:r>
              <a:rPr lang="en-US" dirty="0">
                <a:effectLst/>
              </a:rPr>
              <a:t>Conduct ground tests using EM or FM in a realistic situation</a:t>
            </a:r>
          </a:p>
          <a:p>
            <a:pPr lvl="1"/>
            <a:r>
              <a:rPr lang="en-US" dirty="0">
                <a:effectLst/>
              </a:rPr>
              <a:t>Find and consult with communication technology experts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6AC23-BC1B-4B54-4A73-0DEE2E2E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BFA4-2C75-223E-1980-8CCFAAC7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Space System is Difficult?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E9EEFC-207B-D5A7-551C-6AA2240AC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857235"/>
              </p:ext>
            </p:extLst>
          </p:nvPr>
        </p:nvGraphicFramePr>
        <p:xfrm>
          <a:off x="1561548" y="1690688"/>
          <a:ext cx="8351078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861">
                  <a:extLst>
                    <a:ext uri="{9D8B030D-6E8A-4147-A177-3AD203B41FA5}">
                      <a16:colId xmlns:a16="http://schemas.microsoft.com/office/drawing/2014/main" val="2960866326"/>
                    </a:ext>
                  </a:extLst>
                </a:gridCol>
                <a:gridCol w="6702217">
                  <a:extLst>
                    <a:ext uri="{9D8B030D-6E8A-4147-A177-3AD203B41FA5}">
                      <a16:colId xmlns:a16="http://schemas.microsoft.com/office/drawing/2014/main" val="4366685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Harsh Space Environment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333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Vaporization, cold welding, friction, electric discharge, change of material, heat spot…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59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Electronics parts malfunction and breakdown, degradation of solar cells and materials…..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09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Thermal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temperature differences/cycles, heat shock, heat spot…..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5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Vibration, shock, acceleration, sound vibration…..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88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range communication over 500-2000 km…..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9799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0DA6D9A-B764-292F-CCF4-9622F52352CD}"/>
              </a:ext>
            </a:extLst>
          </p:cNvPr>
          <p:cNvSpPr txBox="1"/>
          <p:nvPr/>
        </p:nvSpPr>
        <p:spPr>
          <a:xfrm>
            <a:off x="1691861" y="4797980"/>
            <a:ext cx="8825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Others: Atomic Oxygen, Plasma, Debris/Meteoroids, Ultraviolet rays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41475-4C5E-2486-D4B5-141B3E57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E966E-5E64-2901-53C5-C199441D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Non-Maintainable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74F746-626D-621F-7B5E-60692F675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satellite cannot be touched after launch </a:t>
            </a:r>
          </a:p>
          <a:p>
            <a:r>
              <a:rPr lang="en-US" dirty="0"/>
              <a:t>Sometimes a satellite must survive 10+ years without any human interactions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 imaginative</a:t>
            </a:r>
          </a:p>
          <a:p>
            <a:pPr lvl="1"/>
            <a:r>
              <a:rPr lang="en-US" dirty="0"/>
              <a:t>Consider all the possible events and anomalies which may happen to your satellite and prepare countermeasures</a:t>
            </a:r>
          </a:p>
          <a:p>
            <a:r>
              <a:rPr lang="en-US" dirty="0"/>
              <a:t>Be rigorous </a:t>
            </a:r>
          </a:p>
          <a:p>
            <a:pPr lvl="1"/>
            <a:r>
              <a:rPr lang="en-US" dirty="0"/>
              <a:t>Conduct ground tests in various settings in the space environment, in various operation modes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4B2AD7F-C288-88C8-464F-DADFE181A35A}"/>
              </a:ext>
            </a:extLst>
          </p:cNvPr>
          <p:cNvSpPr/>
          <p:nvPr/>
        </p:nvSpPr>
        <p:spPr>
          <a:xfrm>
            <a:off x="5440435" y="2901899"/>
            <a:ext cx="1388689" cy="10542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04A0A-D368-0935-6968-33961C54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1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EF65-B921-E00A-5D0D-655D00B6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31FF8-F797-3810-EC22-1477AAF1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90368"/>
            <a:ext cx="2999547" cy="1913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28BB6-9651-B259-F90D-DF6D6E838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335" y="1890367"/>
            <a:ext cx="2866958" cy="1687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9F1DA-5516-51CC-EF83-2EDEBCDCF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909" y="1784658"/>
            <a:ext cx="2905281" cy="1088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FAA4B-9462-C741-258A-DADBF6BAD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65" y="4475921"/>
            <a:ext cx="3370129" cy="966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A452C-482F-A286-94B4-AB4A9276D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4622" y="4521792"/>
            <a:ext cx="3357895" cy="874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75D2C-0BAC-0FE4-489B-D383E8071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5905" y="4544470"/>
            <a:ext cx="3357895" cy="8746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E60DE-BFEA-85EC-C20F-E5975FBF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9CA3-4664-7EDF-29E0-653C541C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DABC-9F9F-0B9B-8316-3AA4E2485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workshop</a:t>
            </a:r>
            <a:r>
              <a:rPr lang="en-US" baseline="0" dirty="0"/>
              <a:t> material we be heavily based on external resources of the followings</a:t>
            </a:r>
            <a:endParaRPr lang="en-US" dirty="0"/>
          </a:p>
          <a:p>
            <a:pPr lvl="0"/>
            <a:r>
              <a:rPr lang="en-US" dirty="0"/>
              <a:t>State</a:t>
            </a:r>
            <a:r>
              <a:rPr lang="en-US" baseline="0" dirty="0"/>
              <a:t> of the Art Small Satellite by NASA</a:t>
            </a:r>
          </a:p>
          <a:p>
            <a:pPr lvl="0"/>
            <a:r>
              <a:rPr lang="en-US" baseline="0" dirty="0"/>
              <a:t>CubeSat 1-0-1 by NASA</a:t>
            </a:r>
          </a:p>
          <a:p>
            <a:r>
              <a:rPr lang="en-US" dirty="0" err="1"/>
              <a:t>KiboCUBE</a:t>
            </a:r>
            <a:r>
              <a:rPr lang="en-US" dirty="0"/>
              <a:t> Academy</a:t>
            </a:r>
          </a:p>
          <a:p>
            <a:r>
              <a:rPr lang="en-US" dirty="0"/>
              <a:t>Resource page </a:t>
            </a:r>
          </a:p>
          <a:p>
            <a:pPr lvl="1"/>
            <a:r>
              <a:rPr lang="en-US" dirty="0"/>
              <a:t>https://satworkshop26.syssec.org/resources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184A9-382B-D4EE-384A-B9F11E40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3962-1851-C167-93F4-977344D9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C808F-C188-6AEE-3AFB-460B53F36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Providing 3D view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speed coverage of the Earth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Staying above the atmosphere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Obtaining long time micro-G environment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Space as an exploration target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Human existence in space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15299-8D56-19EF-3FDF-22E3526E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54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52CB-A084-3FDE-E46F-0298021A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Communication/broadcasting satellite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5A21-4F3C-5253-D685-5773CBDF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35626" cy="4351338"/>
          </a:xfrm>
        </p:spPr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Broadband</a:t>
            </a:r>
          </a:p>
          <a:p>
            <a:pPr lvl="1"/>
            <a:r>
              <a:rPr lang="en-US" dirty="0"/>
              <a:t>Mega constellation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1. Providing 3D view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Starlink: SpaceX's satellite internet system | Live Science">
            <a:extLst>
              <a:ext uri="{FF2B5EF4-FFF2-40B4-BE49-F238E27FC236}">
                <a16:creationId xmlns:a16="http://schemas.microsoft.com/office/drawing/2014/main" id="{1D10C321-3045-E405-665E-49D62D9E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9" y="1825625"/>
            <a:ext cx="6946051" cy="44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0D4F4-25A8-BAA0-82FD-1CE4426C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B5CF-F746-2DAD-067F-C35D3CA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Synthetic Aperture Radar (SAR)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08C42-E836-9193-AF3E-301D5D69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80043" cy="4455905"/>
          </a:xfrm>
        </p:spPr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 </a:t>
            </a:r>
            <a:r>
              <a:rPr lang="en-US" dirty="0">
                <a:solidFill>
                  <a:srgbClr val="040C28"/>
                </a:solidFill>
                <a:highlight>
                  <a:srgbClr val="FFFFFF"/>
                </a:highlight>
                <a:latin typeface="Google Sans"/>
              </a:rPr>
              <a:t>A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technique for producing fine-resolution images from a resolution-limited radar system</a:t>
            </a: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Providing 3D view</a:t>
            </a: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High speed coverage of the Earth</a:t>
            </a:r>
          </a:p>
          <a:p>
            <a:pPr lvl="1"/>
            <a:endParaRPr lang="en-US" dirty="0"/>
          </a:p>
        </p:txBody>
      </p:sp>
      <p:pic>
        <p:nvPicPr>
          <p:cNvPr id="5124" name="Picture 4" descr="Synthetic-aperture radar is making the Earth's surface watchable 24/7">
            <a:extLst>
              <a:ext uri="{FF2B5EF4-FFF2-40B4-BE49-F238E27FC236}">
                <a16:creationId xmlns:a16="http://schemas.microsoft.com/office/drawing/2014/main" id="{D3B8D6DF-C35E-A798-55FD-68A471EE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37" y="1371599"/>
            <a:ext cx="3341008" cy="53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EA24F-A9EE-C6CB-51C4-3175FDB4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6D4E-3EB6-C12C-993C-8E588D3F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Deep Space Exploration Probe</a:t>
            </a:r>
          </a:p>
          <a:p>
            <a:endParaRPr lang="en-US" dirty="0"/>
          </a:p>
        </p:txBody>
      </p:sp>
      <p:pic>
        <p:nvPicPr>
          <p:cNvPr id="7170" name="Picture 2" descr="NASA picks up 'heartbeat' of deep-space probe 'Voyager 2′ and is confident  contact can be regained | Science | EL PAÍS English">
            <a:extLst>
              <a:ext uri="{FF2B5EF4-FFF2-40B4-BE49-F238E27FC236}">
                <a16:creationId xmlns:a16="http://schemas.microsoft.com/office/drawing/2014/main" id="{4E70229F-34B8-5A10-A7C8-F93A947BEB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0" y="1567208"/>
            <a:ext cx="77392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DF9FF-9812-FFE6-35A1-5D15ADB8335D}"/>
              </a:ext>
            </a:extLst>
          </p:cNvPr>
          <p:cNvSpPr txBox="1"/>
          <p:nvPr/>
        </p:nvSpPr>
        <p:spPr>
          <a:xfrm>
            <a:off x="735520" y="5994160"/>
            <a:ext cx="3942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  <a:t>'Voyager 2' probe in interstellar space.</a:t>
            </a:r>
          </a:p>
          <a:p>
            <a:r>
              <a:rPr lang="en-US" sz="1200" b="1" i="0" cap="all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  <a:t>NASA/JPL-CALTECH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B24B7-5DDA-129B-A96E-90F6827584EF}"/>
              </a:ext>
            </a:extLst>
          </p:cNvPr>
          <p:cNvSpPr txBox="1"/>
          <p:nvPr/>
        </p:nvSpPr>
        <p:spPr>
          <a:xfrm>
            <a:off x="8706677" y="1567208"/>
            <a:ext cx="28227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5. Space as an exploration target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4603D-48C0-64A0-B9AD-BFDEEB5F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03DE-FD37-D420-C04D-044607BB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James Webb : Space Telescope</a:t>
            </a:r>
          </a:p>
          <a:p>
            <a:endParaRPr lang="en-US" dirty="0"/>
          </a:p>
        </p:txBody>
      </p:sp>
      <p:pic>
        <p:nvPicPr>
          <p:cNvPr id="8194" name="Picture 2" descr="James Webb Space Telescope (JWST) — A complete guide | Space">
            <a:extLst>
              <a:ext uri="{FF2B5EF4-FFF2-40B4-BE49-F238E27FC236}">
                <a16:creationId xmlns:a16="http://schemas.microsoft.com/office/drawing/2014/main" id="{95AB5E5E-45D1-38B8-296B-D89DDE56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9" y="1802295"/>
            <a:ext cx="7751049" cy="435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1A6FA-1F8B-4A6D-7348-011F3F10B26A}"/>
              </a:ext>
            </a:extLst>
          </p:cNvPr>
          <p:cNvSpPr txBox="1"/>
          <p:nvPr/>
        </p:nvSpPr>
        <p:spPr>
          <a:xfrm>
            <a:off x="8706677" y="1567208"/>
            <a:ext cx="2822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3. Staying above the atmosphere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5AC0C-DF1D-E26E-DA7E-2D8CAFEB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727-4D53-83A3-1E1E-F794E9F4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Space Mission?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A174E-B7D6-E50D-F179-7BD2F4B86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future will look like for</a:t>
            </a:r>
            <a:r>
              <a:rPr lang="en-US" baseline="0" dirty="0"/>
              <a:t> you?</a:t>
            </a:r>
          </a:p>
          <a:p>
            <a:pPr lvl="1"/>
            <a:r>
              <a:rPr lang="en-US" baseline="0" dirty="0"/>
              <a:t>Will space be important for you?</a:t>
            </a:r>
          </a:p>
          <a:p>
            <a:endParaRPr lang="en-US" baseline="0" dirty="0"/>
          </a:p>
          <a:p>
            <a:r>
              <a:rPr lang="en-US" baseline="0" dirty="0"/>
              <a:t>What applications can we think of?</a:t>
            </a:r>
          </a:p>
          <a:p>
            <a:pPr lvl="1"/>
            <a:r>
              <a:rPr lang="en-US" dirty="0"/>
              <a:t>Considering special features of the space</a:t>
            </a:r>
          </a:p>
          <a:p>
            <a:pPr lvl="1"/>
            <a:r>
              <a:rPr lang="en-US" dirty="0"/>
              <a:t>What would be interesting applications relevant to your research?</a:t>
            </a:r>
          </a:p>
          <a:p>
            <a:pPr lvl="2"/>
            <a:r>
              <a:rPr lang="en-US" dirty="0"/>
              <a:t>It is an open question to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DE51-CC36-084A-0B58-8A0FA9C0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08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F53C-EA92-C12F-C4D2-43B36121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67F58-BAC3-0272-93EB-C0ED4FC71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BCA4B-5F4F-BC48-E417-BC2CE30D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2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89C3-FA2D-4ACC-20C8-1AB54FD8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DF56F-5F70-63A6-F18C-F69E0582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</a:t>
            </a:r>
            <a:r>
              <a:rPr lang="en-US" baseline="0" dirty="0"/>
              <a:t> own the space?</a:t>
            </a:r>
          </a:p>
          <a:p>
            <a:r>
              <a:rPr lang="en-US" baseline="0" dirty="0"/>
              <a:t>Still practical regulation and procedures to follow</a:t>
            </a:r>
          </a:p>
          <a:p>
            <a:r>
              <a:rPr lang="en-US" baseline="0" dirty="0"/>
              <a:t>Many recommendations, but only a few enforceable regulations</a:t>
            </a:r>
          </a:p>
          <a:p>
            <a:endParaRPr lang="en-US" dirty="0"/>
          </a:p>
          <a:p>
            <a:r>
              <a:rPr lang="en-US" baseline="0" dirty="0"/>
              <a:t>Open problem!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129B8-3A1B-ECD2-4EFB-584893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7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CFEE-A82A-2364-4B3D-324AAEE7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Satellite?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58CE-9053-BC1E-BE83-BEDBC27C1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</a:t>
            </a:r>
            <a:r>
              <a:rPr lang="en-US" baseline="0" dirty="0"/>
              <a:t> can it circle around the Earth?</a:t>
            </a:r>
          </a:p>
          <a:p>
            <a:pPr lvl="1"/>
            <a:r>
              <a:rPr lang="en-US" dirty="0"/>
              <a:t>Basic</a:t>
            </a:r>
            <a:r>
              <a:rPr lang="en-US" baseline="0" dirty="0"/>
              <a:t> Physics</a:t>
            </a:r>
          </a:p>
          <a:p>
            <a:pPr lvl="1"/>
            <a:r>
              <a:rPr lang="en-US" dirty="0"/>
              <a:t>Balance between gravity and velocity</a:t>
            </a:r>
          </a:p>
          <a:p>
            <a:pPr lvl="2"/>
            <a:r>
              <a:rPr lang="en-US" dirty="0"/>
              <a:t>The closer to earth, faster the velocity </a:t>
            </a:r>
          </a:p>
          <a:p>
            <a:pPr lvl="2"/>
            <a:r>
              <a:rPr lang="en-US" dirty="0"/>
              <a:t>Vice versa</a:t>
            </a:r>
          </a:p>
          <a:p>
            <a:r>
              <a:rPr lang="en-US" dirty="0"/>
              <a:t>GEO satellites </a:t>
            </a:r>
          </a:p>
          <a:p>
            <a:pPr lvl="1"/>
            <a:r>
              <a:rPr lang="en-US" dirty="0"/>
              <a:t>Geo-stationary Earth Orbit</a:t>
            </a:r>
          </a:p>
          <a:p>
            <a:pPr lvl="1"/>
            <a:r>
              <a:rPr lang="en-US" dirty="0"/>
              <a:t>A circle per day</a:t>
            </a:r>
          </a:p>
          <a:p>
            <a:r>
              <a:rPr lang="en-US" dirty="0"/>
              <a:t>LEO satellites</a:t>
            </a:r>
          </a:p>
          <a:p>
            <a:pPr lvl="1"/>
            <a:r>
              <a:rPr lang="en-US" dirty="0"/>
              <a:t>Low Earth Orbit</a:t>
            </a:r>
          </a:p>
          <a:p>
            <a:pPr lvl="1"/>
            <a:r>
              <a:rPr lang="en-US" dirty="0"/>
              <a:t>A circle per 90 ~ 120 min</a:t>
            </a:r>
          </a:p>
          <a:p>
            <a:pPr lvl="2"/>
            <a:r>
              <a:rPr lang="en-US" dirty="0"/>
              <a:t>Eclipses every 45 mins ~ 1 hour</a:t>
            </a:r>
          </a:p>
        </p:txBody>
      </p:sp>
      <p:pic>
        <p:nvPicPr>
          <p:cNvPr id="1028" name="Picture 4" descr="GEO, MEO and LEO orbits. | Download Scientific Diagram">
            <a:extLst>
              <a:ext uri="{FF2B5EF4-FFF2-40B4-BE49-F238E27FC236}">
                <a16:creationId xmlns:a16="http://schemas.microsoft.com/office/drawing/2014/main" id="{85463F19-6438-AFE8-3F1F-91151EA6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37" y="287829"/>
            <a:ext cx="3663064" cy="216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rtrait of Newton, a white man with white hair and a brown robe, sitting with his hands folded">
            <a:extLst>
              <a:ext uri="{FF2B5EF4-FFF2-40B4-BE49-F238E27FC236}">
                <a16:creationId xmlns:a16="http://schemas.microsoft.com/office/drawing/2014/main" id="{7B633B22-F870-7ED8-3B55-66493793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58" y="2842121"/>
            <a:ext cx="2281209" cy="27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8F11F62-9FE1-3CC2-0CB3-A4B131C0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1" y="2841978"/>
            <a:ext cx="1920587" cy="27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035EF-B0EE-74B3-814C-82DD40DACC74}"/>
              </a:ext>
            </a:extLst>
          </p:cNvPr>
          <p:cNvSpPr txBox="1"/>
          <p:nvPr/>
        </p:nvSpPr>
        <p:spPr>
          <a:xfrm>
            <a:off x="7033158" y="5724878"/>
            <a:ext cx="1437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Isaac Newton, image: Wikipedia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7A378-4DF6-AF4B-0C1D-129409AB06FD}"/>
              </a:ext>
            </a:extLst>
          </p:cNvPr>
          <p:cNvSpPr txBox="1"/>
          <p:nvPr/>
        </p:nvSpPr>
        <p:spPr>
          <a:xfrm>
            <a:off x="9532881" y="5724878"/>
            <a:ext cx="1437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Johannes Kepler, image: Wikipedia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5C08D-C3B9-5800-C24B-F43DF655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9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03ED-976B-2585-A9A6-0996FB16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4988665"/>
            <a:ext cx="4092107" cy="1325563"/>
          </a:xfrm>
        </p:spPr>
        <p:txBody>
          <a:bodyPr/>
          <a:lstStyle/>
          <a:p>
            <a:pPr lvl="0"/>
            <a:r>
              <a:rPr lang="en-US" dirty="0"/>
              <a:t>Spacecrafts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BC4EF-1846-90AC-14CB-35CBD1C3D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2585"/>
            <a:ext cx="5157787" cy="823912"/>
          </a:xfrm>
        </p:spPr>
        <p:txBody>
          <a:bodyPr/>
          <a:lstStyle/>
          <a:p>
            <a:r>
              <a:rPr lang="en-US" dirty="0"/>
              <a:t>Large satellite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6B3B-7F83-EE2C-1707-1F5266C4B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6497"/>
            <a:ext cx="5157787" cy="368458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Large mass</a:t>
            </a:r>
          </a:p>
          <a:p>
            <a:pPr lvl="0"/>
            <a:r>
              <a:rPr lang="en-US" dirty="0"/>
              <a:t>High  cost</a:t>
            </a:r>
          </a:p>
          <a:p>
            <a:pPr lvl="0"/>
            <a:r>
              <a:rPr lang="en-US" dirty="0"/>
              <a:t>Long development time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Dedicated launch</a:t>
            </a:r>
          </a:p>
          <a:p>
            <a:pPr lvl="0"/>
            <a:r>
              <a:rPr lang="en-US" dirty="0"/>
              <a:t>Need high-reliability, low-risk</a:t>
            </a:r>
          </a:p>
          <a:p>
            <a:pPr lvl="0"/>
            <a:r>
              <a:rPr lang="en-US" dirty="0"/>
              <a:t>High-performance, low observation frequency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6698C1-34EB-C4B8-1B5D-8F31B670E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2585"/>
            <a:ext cx="5183188" cy="823912"/>
          </a:xfrm>
        </p:spPr>
        <p:txBody>
          <a:bodyPr/>
          <a:lstStyle/>
          <a:p>
            <a:r>
              <a:rPr lang="en-US" dirty="0"/>
              <a:t>Small satellite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DC3294-CE18-CECD-1F03-71C29C099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6497"/>
            <a:ext cx="5183188" cy="368458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Small mass</a:t>
            </a:r>
          </a:p>
          <a:p>
            <a:pPr lvl="0"/>
            <a:r>
              <a:rPr lang="en-US" dirty="0"/>
              <a:t>Low  cost</a:t>
            </a:r>
          </a:p>
          <a:p>
            <a:pPr lvl="0"/>
            <a:r>
              <a:rPr lang="en-US" dirty="0"/>
              <a:t>Short development time</a:t>
            </a:r>
          </a:p>
          <a:p>
            <a:pPr lvl="0"/>
            <a:endParaRPr lang="en-US" dirty="0"/>
          </a:p>
          <a:p>
            <a:r>
              <a:rPr lang="en-US" dirty="0">
                <a:effectLst/>
              </a:rPr>
              <a:t>Small mass = Frequent launch opportunities</a:t>
            </a:r>
          </a:p>
          <a:p>
            <a:r>
              <a:rPr lang="en-US" dirty="0">
                <a:effectLst/>
              </a:rPr>
              <a:t>Low cost </a:t>
            </a:r>
          </a:p>
          <a:p>
            <a:pPr lvl="1"/>
            <a:r>
              <a:rPr lang="en-US" dirty="0">
                <a:effectLst/>
              </a:rPr>
              <a:t>Can try challenging missions, realize large</a:t>
            </a:r>
          </a:p>
          <a:p>
            <a:r>
              <a:rPr lang="en-US" dirty="0"/>
              <a:t>C</a:t>
            </a:r>
            <a:r>
              <a:rPr lang="en-US" dirty="0">
                <a:effectLst/>
              </a:rPr>
              <a:t>onstellations/networks </a:t>
            </a:r>
          </a:p>
          <a:p>
            <a:pPr lvl="1"/>
            <a:r>
              <a:rPr lang="en-US" dirty="0">
                <a:effectLst/>
              </a:rPr>
              <a:t>Frequent Observations</a:t>
            </a:r>
          </a:p>
          <a:p>
            <a:r>
              <a:rPr lang="en-US" dirty="0">
                <a:effectLst/>
              </a:rPr>
              <a:t>Rapid Development </a:t>
            </a:r>
          </a:p>
          <a:p>
            <a:pPr lvl="1"/>
            <a:r>
              <a:rPr lang="en-US" dirty="0">
                <a:effectLst/>
              </a:rPr>
              <a:t>Can utilize brand new technologies</a:t>
            </a:r>
          </a:p>
          <a:p>
            <a:r>
              <a:rPr lang="en-US" dirty="0">
                <a:effectLst/>
              </a:rPr>
              <a:t>Suitable platform for space education and rapid technology demonstration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5B8BB-E9B1-E0CA-CBC7-54AB507C3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314452"/>
            <a:ext cx="3040794" cy="2007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7CA9B-E6D4-A9FE-69BC-D2D805305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19" y="311422"/>
            <a:ext cx="2700129" cy="201073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B2D776-49E5-7AD6-4552-B46F152D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38DC-B332-7187-8C4F-81FE67EC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</a:t>
            </a:r>
            <a:r>
              <a:rPr lang="en-US" baseline="0" dirty="0"/>
              <a:t> satellites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B9D33-8441-3609-2AA4-F0BC32D4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30" y="2122306"/>
            <a:ext cx="9385852" cy="3789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09EF1-6E3C-355F-501D-A1DB5D670E39}"/>
              </a:ext>
            </a:extLst>
          </p:cNvPr>
          <p:cNvSpPr txBox="1"/>
          <p:nvPr/>
        </p:nvSpPr>
        <p:spPr>
          <a:xfrm>
            <a:off x="1378226" y="624570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Image: State-of-the-Art small satellite technology @ NASA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CA4ADBC-192E-4222-3140-F38E398E527C}"/>
              </a:ext>
            </a:extLst>
          </p:cNvPr>
          <p:cNvSpPr/>
          <p:nvPr/>
        </p:nvSpPr>
        <p:spPr>
          <a:xfrm rot="16200000">
            <a:off x="7608404" y="-619822"/>
            <a:ext cx="424070" cy="4939748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75E38-EB30-2557-BDC6-9AAD44092814}"/>
              </a:ext>
            </a:extLst>
          </p:cNvPr>
          <p:cNvSpPr txBox="1"/>
          <p:nvPr/>
        </p:nvSpPr>
        <p:spPr>
          <a:xfrm>
            <a:off x="7242313" y="1238575"/>
            <a:ext cx="110655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CubeSat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C75F-4F68-5B33-9847-12A7ECDF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9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8C94-4C69-B9C5-2653-9E445672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</a:t>
            </a:r>
            <a:r>
              <a:rPr lang="en-US" baseline="0" dirty="0"/>
              <a:t>s on the Rise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9383FB-1AC2-D26F-8C1F-7CE239746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559109"/>
            <a:ext cx="5269089" cy="421515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</a:rPr>
              <a:t>The number of small satellites smaller than 400kg, including mega-constellations, is rapidly increasing.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Large portion of them are mega-constellation of communication satellites</a:t>
            </a:r>
          </a:p>
          <a:p>
            <a:endParaRPr lang="en-US" sz="2400" dirty="0">
              <a:solidFill>
                <a:srgbClr val="000000"/>
              </a:solidFill>
              <a:effectLst/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Substantial increase in research, small/medium business engagements</a:t>
            </a:r>
            <a:endParaRPr lang="en-US" sz="2400" dirty="0">
              <a:solidFill>
                <a:srgbClr val="000000"/>
              </a:solidFill>
              <a:effectLst/>
            </a:endParaRPr>
          </a:p>
          <a:p>
            <a:endParaRPr lang="en-US" sz="2400" dirty="0">
              <a:solidFill>
                <a:srgbClr val="000000"/>
              </a:solidFill>
              <a:effectLst/>
            </a:endParaRP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60C652-4157-F3E5-EBEA-927E15C0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76" y="1879234"/>
            <a:ext cx="5290931" cy="37615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6EF20-2B9D-4638-AFDF-CF5ACA99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F7A2-B443-918D-3B5E-F46B9B15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 Launches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32A7-3108-C572-FCBF-D73814207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E9087-2799-6E71-DDDF-41B9A75F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4" y="1516911"/>
            <a:ext cx="7772400" cy="4778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9AFEE-C41F-4BCC-742D-C0308688A4AC}"/>
              </a:ext>
            </a:extLst>
          </p:cNvPr>
          <p:cNvSpPr txBox="1"/>
          <p:nvPr/>
        </p:nvSpPr>
        <p:spPr>
          <a:xfrm>
            <a:off x="9303026" y="6231265"/>
            <a:ext cx="1822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Image: </a:t>
            </a:r>
            <a:r>
              <a:rPr lang="en-US" sz="1100" dirty="0" err="1"/>
              <a:t>SpaceWorks</a:t>
            </a: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B5A27-728F-E6C4-16F1-A04E05B8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3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897C-5EFE-7265-DC89-2C033C90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3BE846-93E9-8597-31DE-B4D8DA9B5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873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“Start small, go big!”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CubeSats have become a major game-changer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>
                <a:solidFill>
                  <a:srgbClr val="000000"/>
                </a:solidFill>
                <a:effectLst/>
              </a:rPr>
              <a:t>o longer for education only, but for actual space exploration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</a:rPr>
              <a:t>Achievements obtained from CubeSats can be applied to advanced missions.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Even 1U CubeSats bring everything within your reach!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76CC2-A5C6-FADB-5EBA-4E9ACAF8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035" y="4271941"/>
            <a:ext cx="7772400" cy="2369281"/>
          </a:xfrm>
          <a:prstGeom prst="rect">
            <a:avLst/>
          </a:prstGeom>
        </p:spPr>
      </p:pic>
      <p:sp>
        <p:nvSpPr>
          <p:cNvPr id="9" name="AutoShape 4" descr="CubeSatSim v1 3 2">
            <a:extLst>
              <a:ext uri="{FF2B5EF4-FFF2-40B4-BE49-F238E27FC236}">
                <a16:creationId xmlns:a16="http://schemas.microsoft.com/office/drawing/2014/main" id="{0E153B63-5B46-09F5-BB2D-FC8DA41EEF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F410D-26CA-2E52-72C3-ED9704291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61" y="4412974"/>
            <a:ext cx="2005930" cy="20059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CA5C3-73FA-7C0D-4F9C-5B0ABB44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1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4849-462E-8DBB-DCEF-5E477540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Different kinds</a:t>
            </a:r>
            <a:r>
              <a:rPr lang="en-US" baseline="0" dirty="0"/>
              <a:t> of of Earth </a:t>
            </a:r>
            <a:r>
              <a:rPr lang="en-US" dirty="0"/>
              <a:t>O</a:t>
            </a:r>
            <a:r>
              <a:rPr lang="en-US" baseline="0" dirty="0"/>
              <a:t>rbit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78987-8EA2-1926-F45B-E0A35EF77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aseline="0" dirty="0"/>
              <a:t>GEO, ISS orbit, SSO, LEO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EFCD1-A1DD-FC05-1B4F-7FBF3411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7" y="2281526"/>
            <a:ext cx="9014791" cy="39050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0C007-FCCD-DBE0-2780-94D6580D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4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1167</Words>
  <Application>Microsoft Macintosh PowerPoint</Application>
  <PresentationFormat>Widescreen</PresentationFormat>
  <Paragraphs>258</Paragraphs>
  <Slides>27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Google Sans</vt:lpstr>
      <vt:lpstr>source-serif-pro</vt:lpstr>
      <vt:lpstr>Aptos</vt:lpstr>
      <vt:lpstr>Aptos Display</vt:lpstr>
      <vt:lpstr>Arial</vt:lpstr>
      <vt:lpstr>Helvetica</vt:lpstr>
      <vt:lpstr>Office Theme</vt:lpstr>
      <vt:lpstr>Small Satellite and LEO Introduction</vt:lpstr>
      <vt:lpstr>Resources and Disclaimer</vt:lpstr>
      <vt:lpstr>What is Satellite?</vt:lpstr>
      <vt:lpstr>Spacecrafts</vt:lpstr>
      <vt:lpstr>Small satellites</vt:lpstr>
      <vt:lpstr>Small Satellites on the Rise</vt:lpstr>
      <vt:lpstr>Small satellite Launches</vt:lpstr>
      <vt:lpstr>Small Satellite Opportunities</vt:lpstr>
      <vt:lpstr>Different kinds of of Earth Orbit</vt:lpstr>
      <vt:lpstr>Example: ISS Orbit</vt:lpstr>
      <vt:lpstr>TLE (Two Line Element)</vt:lpstr>
      <vt:lpstr>NORAD ID</vt:lpstr>
      <vt:lpstr>Satellite Operational Components</vt:lpstr>
      <vt:lpstr>Operational Processes</vt:lpstr>
      <vt:lpstr>CubeSat Failures</vt:lpstr>
      <vt:lpstr>Frequent Causes of Failure and Countermeasures</vt:lpstr>
      <vt:lpstr>Why Space System is Difficult?</vt:lpstr>
      <vt:lpstr>Non-Maintainable System</vt:lpstr>
      <vt:lpstr>Space Features</vt:lpstr>
      <vt:lpstr>Space Features</vt:lpstr>
      <vt:lpstr>Communication/broadcasting satellite </vt:lpstr>
      <vt:lpstr>Synthetic Aperture Radar (SAR)</vt:lpstr>
      <vt:lpstr>Deep Space Exploration Probe </vt:lpstr>
      <vt:lpstr>James Webb : Space Telescope </vt:lpstr>
      <vt:lpstr>What is Your Space Mission?</vt:lpstr>
      <vt:lpstr>Backup</vt:lpstr>
      <vt:lpstr>Space Governance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Satellite and LEO Introduction</dc:title>
  <dc:creator>Jee, Kangkook</dc:creator>
  <cp:lastModifiedBy>Jee, Kangkook</cp:lastModifiedBy>
  <cp:revision>4</cp:revision>
  <dcterms:created xsi:type="dcterms:W3CDTF">2024-06-03T00:44:33Z</dcterms:created>
  <dcterms:modified xsi:type="dcterms:W3CDTF">2026-06-29T21:01:26Z</dcterms:modified>
</cp:coreProperties>
</file>