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56" r:id="rId2"/>
    <p:sldId id="258" r:id="rId3"/>
    <p:sldId id="269" r:id="rId4"/>
    <p:sldId id="270" r:id="rId5"/>
    <p:sldId id="308" r:id="rId6"/>
    <p:sldId id="271" r:id="rId7"/>
    <p:sldId id="287" r:id="rId8"/>
    <p:sldId id="290" r:id="rId9"/>
    <p:sldId id="272" r:id="rId10"/>
    <p:sldId id="257" r:id="rId11"/>
    <p:sldId id="291" r:id="rId12"/>
    <p:sldId id="292" r:id="rId13"/>
    <p:sldId id="273" r:id="rId14"/>
    <p:sldId id="293" r:id="rId15"/>
    <p:sldId id="295" r:id="rId16"/>
    <p:sldId id="294" r:id="rId17"/>
    <p:sldId id="274" r:id="rId18"/>
    <p:sldId id="276" r:id="rId19"/>
    <p:sldId id="266" r:id="rId20"/>
    <p:sldId id="279" r:id="rId21"/>
    <p:sldId id="297" r:id="rId22"/>
    <p:sldId id="277" r:id="rId23"/>
    <p:sldId id="278" r:id="rId24"/>
    <p:sldId id="298" r:id="rId25"/>
    <p:sldId id="280" r:id="rId26"/>
    <p:sldId id="267" r:id="rId27"/>
    <p:sldId id="300" r:id="rId28"/>
    <p:sldId id="281" r:id="rId29"/>
    <p:sldId id="299" r:id="rId30"/>
    <p:sldId id="301" r:id="rId31"/>
    <p:sldId id="302" r:id="rId32"/>
    <p:sldId id="303" r:id="rId33"/>
    <p:sldId id="289" r:id="rId34"/>
    <p:sldId id="268" r:id="rId35"/>
    <p:sldId id="283" r:id="rId36"/>
    <p:sldId id="304" r:id="rId37"/>
    <p:sldId id="307" r:id="rId38"/>
    <p:sldId id="306" r:id="rId39"/>
    <p:sldId id="305" r:id="rId40"/>
    <p:sldId id="285" r:id="rId41"/>
    <p:sldId id="28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D2E2B55-A704-0548-8045-2104A671618D}">
          <p14:sldIdLst>
            <p14:sldId id="256"/>
          </p14:sldIdLst>
        </p14:section>
        <p14:section name="CubeSat" id="{970C0AE7-9E86-5345-80BA-A3CEF40006C0}">
          <p14:sldIdLst>
            <p14:sldId id="258"/>
            <p14:sldId id="269"/>
            <p14:sldId id="270"/>
            <p14:sldId id="308"/>
            <p14:sldId id="271"/>
          </p14:sldIdLst>
        </p14:section>
        <p14:section name="Satellite Subsystems" id="{976F8182-8E5F-D644-95DC-B138116C5788}">
          <p14:sldIdLst>
            <p14:sldId id="287"/>
            <p14:sldId id="290"/>
            <p14:sldId id="272"/>
            <p14:sldId id="257"/>
            <p14:sldId id="291"/>
            <p14:sldId id="292"/>
            <p14:sldId id="273"/>
            <p14:sldId id="293"/>
            <p14:sldId id="295"/>
            <p14:sldId id="294"/>
          </p14:sldIdLst>
        </p14:section>
        <p14:section name="C&amp;DH System" id="{0E9B2C5D-181C-EB49-940B-6854FC9ECFCF}">
          <p14:sldIdLst>
            <p14:sldId id="274"/>
          </p14:sldIdLst>
        </p14:section>
        <p14:section name="Structure and Mechanical System" id="{444E28FA-8A00-6B4B-A3EC-12FE78BE4885}">
          <p14:sldIdLst>
            <p14:sldId id="276"/>
          </p14:sldIdLst>
        </p14:section>
        <p14:section name="Thermal Control System" id="{71F5B7FF-6985-9E4A-88C1-B2A015E49896}">
          <p14:sldIdLst>
            <p14:sldId id="266"/>
          </p14:sldIdLst>
        </p14:section>
        <p14:section name="ADCS" id="{FC4ADE28-A663-B349-A718-FD7359464C14}">
          <p14:sldIdLst>
            <p14:sldId id="279"/>
            <p14:sldId id="297"/>
            <p14:sldId id="277"/>
            <p14:sldId id="278"/>
            <p14:sldId id="298"/>
            <p14:sldId id="280"/>
          </p14:sldIdLst>
        </p14:section>
        <p14:section name="Payload Systems" id="{72970810-92C4-A243-B6CE-FCAA0953140C}">
          <p14:sldIdLst>
            <p14:sldId id="267"/>
            <p14:sldId id="300"/>
            <p14:sldId id="281"/>
            <p14:sldId id="299"/>
            <p14:sldId id="301"/>
            <p14:sldId id="302"/>
            <p14:sldId id="303"/>
            <p14:sldId id="289"/>
            <p14:sldId id="268"/>
            <p14:sldId id="283"/>
            <p14:sldId id="304"/>
            <p14:sldId id="307"/>
            <p14:sldId id="306"/>
            <p14:sldId id="305"/>
            <p14:sldId id="285"/>
            <p14:sldId id="28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50"/>
    <p:restoredTop sz="89726"/>
  </p:normalViewPr>
  <p:slideViewPr>
    <p:cSldViewPr snapToGrid="0">
      <p:cViewPr varScale="1">
        <p:scale>
          <a:sx n="109" d="100"/>
          <a:sy n="109" d="100"/>
        </p:scale>
        <p:origin x="1232" y="184"/>
      </p:cViewPr>
      <p:guideLst/>
    </p:cSldViewPr>
  </p:slideViewPr>
  <p:outlineViewPr>
    <p:cViewPr>
      <p:scale>
        <a:sx n="33" d="100"/>
        <a:sy n="33" d="100"/>
      </p:scale>
      <p:origin x="0" y="-359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e, Kangkook" userId="52832784-bd9f-4cfd-947b-6cb8258050c1" providerId="ADAL" clId="{02DAE1BB-3510-5996-8DD1-1B9338245307}"/>
    <pc:docChg chg="modSld">
      <pc:chgData name="Jee, Kangkook" userId="52832784-bd9f-4cfd-947b-6cb8258050c1" providerId="ADAL" clId="{02DAE1BB-3510-5996-8DD1-1B9338245307}" dt="2026-06-29T04:51:02.906" v="1" actId="20577"/>
      <pc:docMkLst>
        <pc:docMk/>
      </pc:docMkLst>
      <pc:sldChg chg="modSp mod">
        <pc:chgData name="Jee, Kangkook" userId="52832784-bd9f-4cfd-947b-6cb8258050c1" providerId="ADAL" clId="{02DAE1BB-3510-5996-8DD1-1B9338245307}" dt="2026-06-29T04:51:02.906" v="1" actId="20577"/>
        <pc:sldMkLst>
          <pc:docMk/>
          <pc:sldMk cId="1638540173" sldId="256"/>
        </pc:sldMkLst>
        <pc:spChg chg="mod">
          <ac:chgData name="Jee, Kangkook" userId="52832784-bd9f-4cfd-947b-6cb8258050c1" providerId="ADAL" clId="{02DAE1BB-3510-5996-8DD1-1B9338245307}" dt="2026-06-29T04:51:02.906" v="1" actId="20577"/>
          <ac:spMkLst>
            <pc:docMk/>
            <pc:sldMk cId="1638540173" sldId="256"/>
            <ac:spMk id="3" creationId="{4470DCE9-EE24-783E-AB1D-D422329AB16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C73E77-6536-004B-BACD-D7113A6D1444}" type="datetimeFigureOut">
              <a:rPr lang="en-US" smtClean="0"/>
              <a:t>6/28/26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1DD8D-1E8C-7F40-A6BB-4148846409B0}" type="slidenum">
              <a:rPr lang="en-US" smtClean="0"/>
              <a:t>‹#›</a:t>
            </a:fld>
            <a:endParaRPr lang="en-US"/>
          </a:p>
        </p:txBody>
      </p:sp>
    </p:spTree>
    <p:extLst>
      <p:ext uri="{BB962C8B-B14F-4D97-AF65-F5344CB8AC3E}">
        <p14:creationId xmlns:p14="http://schemas.microsoft.com/office/powerpoint/2010/main" val="2116934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21DD8D-1E8C-7F40-A6BB-4148846409B0}" type="slidenum">
              <a:rPr lang="en-US" smtClean="0"/>
              <a:t>1</a:t>
            </a:fld>
            <a:endParaRPr lang="en-US"/>
          </a:p>
        </p:txBody>
      </p:sp>
    </p:spTree>
    <p:extLst>
      <p:ext uri="{BB962C8B-B14F-4D97-AF65-F5344CB8AC3E}">
        <p14:creationId xmlns:p14="http://schemas.microsoft.com/office/powerpoint/2010/main" val="875808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Kibo07_17</a:t>
            </a:r>
          </a:p>
          <a:p>
            <a:endParaRPr lang="en-US" dirty="0"/>
          </a:p>
        </p:txBody>
      </p:sp>
      <p:sp>
        <p:nvSpPr>
          <p:cNvPr id="4" name="Slide Number Placeholder 3"/>
          <p:cNvSpPr>
            <a:spLocks noGrp="1"/>
          </p:cNvSpPr>
          <p:nvPr>
            <p:ph type="sldNum" sz="quarter" idx="5"/>
          </p:nvPr>
        </p:nvSpPr>
        <p:spPr/>
        <p:txBody>
          <a:bodyPr/>
          <a:lstStyle/>
          <a:p>
            <a:fld id="{5321DD8D-1E8C-7F40-A6BB-4148846409B0}" type="slidenum">
              <a:rPr lang="en-US" smtClean="0"/>
              <a:t>11</a:t>
            </a:fld>
            <a:endParaRPr lang="en-US"/>
          </a:p>
        </p:txBody>
      </p:sp>
    </p:spTree>
    <p:extLst>
      <p:ext uri="{BB962C8B-B14F-4D97-AF65-F5344CB8AC3E}">
        <p14:creationId xmlns:p14="http://schemas.microsoft.com/office/powerpoint/2010/main" val="1983976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Kibo07_18</a:t>
            </a:r>
          </a:p>
          <a:p>
            <a:endParaRPr lang="en-US" dirty="0"/>
          </a:p>
        </p:txBody>
      </p:sp>
      <p:sp>
        <p:nvSpPr>
          <p:cNvPr id="4" name="Slide Number Placeholder 3"/>
          <p:cNvSpPr>
            <a:spLocks noGrp="1"/>
          </p:cNvSpPr>
          <p:nvPr>
            <p:ph type="sldNum" sz="quarter" idx="5"/>
          </p:nvPr>
        </p:nvSpPr>
        <p:spPr/>
        <p:txBody>
          <a:bodyPr/>
          <a:lstStyle/>
          <a:p>
            <a:fld id="{5321DD8D-1E8C-7F40-A6BB-4148846409B0}" type="slidenum">
              <a:rPr lang="en-US" smtClean="0"/>
              <a:t>12</a:t>
            </a:fld>
            <a:endParaRPr lang="en-US"/>
          </a:p>
        </p:txBody>
      </p:sp>
    </p:spTree>
    <p:extLst>
      <p:ext uri="{BB962C8B-B14F-4D97-AF65-F5344CB8AC3E}">
        <p14:creationId xmlns:p14="http://schemas.microsoft.com/office/powerpoint/2010/main" val="1886946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21DD8D-1E8C-7F40-A6BB-4148846409B0}" type="slidenum">
              <a:rPr lang="en-US" smtClean="0"/>
              <a:t>13</a:t>
            </a:fld>
            <a:endParaRPr lang="en-US"/>
          </a:p>
        </p:txBody>
      </p:sp>
    </p:spTree>
    <p:extLst>
      <p:ext uri="{BB962C8B-B14F-4D97-AF65-F5344CB8AC3E}">
        <p14:creationId xmlns:p14="http://schemas.microsoft.com/office/powerpoint/2010/main" val="2049436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www.esa.int</a:t>
            </a:r>
            <a:r>
              <a:rPr lang="en-US" dirty="0"/>
              <a:t>/Applications/</a:t>
            </a:r>
            <a:r>
              <a:rPr lang="en-US" dirty="0" err="1"/>
              <a:t>Connectivity_and_Secure_Communications</a:t>
            </a:r>
            <a:r>
              <a:rPr lang="en-US" dirty="0"/>
              <a:t>/</a:t>
            </a:r>
            <a:r>
              <a:rPr lang="en-US" dirty="0" err="1"/>
              <a:t>Satellite_frequency_bands</a:t>
            </a:r>
            <a:endParaRPr lang="en-US" dirty="0"/>
          </a:p>
          <a:p>
            <a:endParaRPr lang="en-US" dirty="0"/>
          </a:p>
          <a:p>
            <a:r>
              <a:rPr lang="en-US" dirty="0"/>
              <a:t>https://</a:t>
            </a:r>
            <a:r>
              <a:rPr lang="en-US" dirty="0" err="1"/>
              <a:t>www.satnow.com</a:t>
            </a:r>
            <a:r>
              <a:rPr lang="en-US" dirty="0"/>
              <a:t>/community/what-are-satellite-frequency-bands</a:t>
            </a:r>
          </a:p>
          <a:p>
            <a:endParaRPr lang="en-US" dirty="0"/>
          </a:p>
        </p:txBody>
      </p:sp>
      <p:sp>
        <p:nvSpPr>
          <p:cNvPr id="4" name="Slide Number Placeholder 3"/>
          <p:cNvSpPr>
            <a:spLocks noGrp="1"/>
          </p:cNvSpPr>
          <p:nvPr>
            <p:ph type="sldNum" sz="quarter" idx="5"/>
          </p:nvPr>
        </p:nvSpPr>
        <p:spPr/>
        <p:txBody>
          <a:bodyPr/>
          <a:lstStyle/>
          <a:p>
            <a:fld id="{5321DD8D-1E8C-7F40-A6BB-4148846409B0}" type="slidenum">
              <a:rPr lang="en-US" smtClean="0"/>
              <a:t>14</a:t>
            </a:fld>
            <a:endParaRPr lang="en-US"/>
          </a:p>
        </p:txBody>
      </p:sp>
    </p:spTree>
    <p:extLst>
      <p:ext uri="{BB962C8B-B14F-4D97-AF65-F5344CB8AC3E}">
        <p14:creationId xmlns:p14="http://schemas.microsoft.com/office/powerpoint/2010/main" val="3834984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upload.wikimedia.org</a:t>
            </a:r>
            <a:r>
              <a:rPr lang="en-US" dirty="0"/>
              <a:t>/</a:t>
            </a:r>
            <a:r>
              <a:rPr lang="en-US" dirty="0" err="1"/>
              <a:t>wikipedia</a:t>
            </a:r>
            <a:r>
              <a:rPr lang="en-US" dirty="0"/>
              <a:t>/commons/c/c7/United_States_Frequency_Allocations_Chart_2016_-_The_Radio_Spectrum.pdf</a:t>
            </a:r>
          </a:p>
        </p:txBody>
      </p:sp>
      <p:sp>
        <p:nvSpPr>
          <p:cNvPr id="4" name="Slide Number Placeholder 3"/>
          <p:cNvSpPr>
            <a:spLocks noGrp="1"/>
          </p:cNvSpPr>
          <p:nvPr>
            <p:ph type="sldNum" sz="quarter" idx="5"/>
          </p:nvPr>
        </p:nvSpPr>
        <p:spPr/>
        <p:txBody>
          <a:bodyPr/>
          <a:lstStyle/>
          <a:p>
            <a:fld id="{5321DD8D-1E8C-7F40-A6BB-4148846409B0}" type="slidenum">
              <a:rPr lang="en-US" smtClean="0"/>
              <a:t>15</a:t>
            </a:fld>
            <a:endParaRPr lang="en-US"/>
          </a:p>
        </p:txBody>
      </p:sp>
    </p:spTree>
    <p:extLst>
      <p:ext uri="{BB962C8B-B14F-4D97-AF65-F5344CB8AC3E}">
        <p14:creationId xmlns:p14="http://schemas.microsoft.com/office/powerpoint/2010/main" val="22196016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www.esa.int</a:t>
            </a:r>
            <a:r>
              <a:rPr lang="en-US" dirty="0"/>
              <a:t>/Applications/</a:t>
            </a:r>
            <a:r>
              <a:rPr lang="en-US" dirty="0" err="1"/>
              <a:t>Connectivity_and_Secure_Communications</a:t>
            </a:r>
            <a:r>
              <a:rPr lang="en-US" dirty="0"/>
              <a:t>/</a:t>
            </a:r>
            <a:r>
              <a:rPr lang="en-US" dirty="0" err="1"/>
              <a:t>Satellite_frequency_bands</a:t>
            </a:r>
            <a:endParaRPr lang="en-US" dirty="0"/>
          </a:p>
          <a:p>
            <a:endParaRPr lang="en-US" dirty="0"/>
          </a:p>
          <a:p>
            <a:r>
              <a:rPr lang="en-US" dirty="0"/>
              <a:t>https://</a:t>
            </a:r>
            <a:r>
              <a:rPr lang="en-US" dirty="0" err="1"/>
              <a:t>www.satnow.com</a:t>
            </a:r>
            <a:r>
              <a:rPr lang="en-US" dirty="0"/>
              <a:t>/community/what-are-satellite-frequency-bands</a:t>
            </a:r>
          </a:p>
          <a:p>
            <a:endParaRPr lang="en-US" dirty="0"/>
          </a:p>
        </p:txBody>
      </p:sp>
      <p:sp>
        <p:nvSpPr>
          <p:cNvPr id="4" name="Slide Number Placeholder 3"/>
          <p:cNvSpPr>
            <a:spLocks noGrp="1"/>
          </p:cNvSpPr>
          <p:nvPr>
            <p:ph type="sldNum" sz="quarter" idx="5"/>
          </p:nvPr>
        </p:nvSpPr>
        <p:spPr/>
        <p:txBody>
          <a:bodyPr/>
          <a:lstStyle/>
          <a:p>
            <a:fld id="{5321DD8D-1E8C-7F40-A6BB-4148846409B0}" type="slidenum">
              <a:rPr lang="en-US" smtClean="0"/>
              <a:t>16</a:t>
            </a:fld>
            <a:endParaRPr lang="en-US"/>
          </a:p>
        </p:txBody>
      </p:sp>
    </p:spTree>
    <p:extLst>
      <p:ext uri="{BB962C8B-B14F-4D97-AF65-F5344CB8AC3E}">
        <p14:creationId xmlns:p14="http://schemas.microsoft.com/office/powerpoint/2010/main" val="661374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Kibo07_21</a:t>
            </a:r>
          </a:p>
        </p:txBody>
      </p:sp>
      <p:sp>
        <p:nvSpPr>
          <p:cNvPr id="4" name="Slide Number Placeholder 3"/>
          <p:cNvSpPr>
            <a:spLocks noGrp="1"/>
          </p:cNvSpPr>
          <p:nvPr>
            <p:ph type="sldNum" sz="quarter" idx="5"/>
          </p:nvPr>
        </p:nvSpPr>
        <p:spPr/>
        <p:txBody>
          <a:bodyPr/>
          <a:lstStyle/>
          <a:p>
            <a:fld id="{5321DD8D-1E8C-7F40-A6BB-4148846409B0}" type="slidenum">
              <a:rPr lang="en-US" smtClean="0"/>
              <a:t>17</a:t>
            </a:fld>
            <a:endParaRPr lang="en-US"/>
          </a:p>
        </p:txBody>
      </p:sp>
    </p:spTree>
    <p:extLst>
      <p:ext uri="{BB962C8B-B14F-4D97-AF65-F5344CB8AC3E}">
        <p14:creationId xmlns:p14="http://schemas.microsoft.com/office/powerpoint/2010/main" val="3089558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Kibo07_22</a:t>
            </a:r>
          </a:p>
          <a:p>
            <a:endParaRPr lang="en-US" dirty="0"/>
          </a:p>
        </p:txBody>
      </p:sp>
      <p:sp>
        <p:nvSpPr>
          <p:cNvPr id="4" name="Slide Number Placeholder 3"/>
          <p:cNvSpPr>
            <a:spLocks noGrp="1"/>
          </p:cNvSpPr>
          <p:nvPr>
            <p:ph type="sldNum" sz="quarter" idx="5"/>
          </p:nvPr>
        </p:nvSpPr>
        <p:spPr/>
        <p:txBody>
          <a:bodyPr/>
          <a:lstStyle/>
          <a:p>
            <a:fld id="{5321DD8D-1E8C-7F40-A6BB-4148846409B0}" type="slidenum">
              <a:rPr lang="en-US" smtClean="0"/>
              <a:t>18</a:t>
            </a:fld>
            <a:endParaRPr lang="en-US"/>
          </a:p>
        </p:txBody>
      </p:sp>
    </p:spTree>
    <p:extLst>
      <p:ext uri="{BB962C8B-B14F-4D97-AF65-F5344CB8AC3E}">
        <p14:creationId xmlns:p14="http://schemas.microsoft.com/office/powerpoint/2010/main" val="134433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Kibo07_23</a:t>
            </a:r>
          </a:p>
          <a:p>
            <a:endParaRPr lang="en-US" dirty="0"/>
          </a:p>
        </p:txBody>
      </p:sp>
      <p:sp>
        <p:nvSpPr>
          <p:cNvPr id="4" name="Slide Number Placeholder 3"/>
          <p:cNvSpPr>
            <a:spLocks noGrp="1"/>
          </p:cNvSpPr>
          <p:nvPr>
            <p:ph type="sldNum" sz="quarter" idx="5"/>
          </p:nvPr>
        </p:nvSpPr>
        <p:spPr/>
        <p:txBody>
          <a:bodyPr/>
          <a:lstStyle/>
          <a:p>
            <a:fld id="{5321DD8D-1E8C-7F40-A6BB-4148846409B0}" type="slidenum">
              <a:rPr lang="en-US" smtClean="0"/>
              <a:t>19</a:t>
            </a:fld>
            <a:endParaRPr lang="en-US"/>
          </a:p>
        </p:txBody>
      </p:sp>
    </p:spTree>
    <p:extLst>
      <p:ext uri="{BB962C8B-B14F-4D97-AF65-F5344CB8AC3E}">
        <p14:creationId xmlns:p14="http://schemas.microsoft.com/office/powerpoint/2010/main" val="1260060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Kibo07_24</a:t>
            </a:r>
          </a:p>
          <a:p>
            <a:endParaRPr lang="en-US" dirty="0"/>
          </a:p>
        </p:txBody>
      </p:sp>
      <p:sp>
        <p:nvSpPr>
          <p:cNvPr id="4" name="Slide Number Placeholder 3"/>
          <p:cNvSpPr>
            <a:spLocks noGrp="1"/>
          </p:cNvSpPr>
          <p:nvPr>
            <p:ph type="sldNum" sz="quarter" idx="5"/>
          </p:nvPr>
        </p:nvSpPr>
        <p:spPr/>
        <p:txBody>
          <a:bodyPr/>
          <a:lstStyle/>
          <a:p>
            <a:fld id="{5321DD8D-1E8C-7F40-A6BB-4148846409B0}" type="slidenum">
              <a:rPr lang="en-US" smtClean="0"/>
              <a:t>20</a:t>
            </a:fld>
            <a:endParaRPr lang="en-US"/>
          </a:p>
        </p:txBody>
      </p:sp>
    </p:spTree>
    <p:extLst>
      <p:ext uri="{BB962C8B-B14F-4D97-AF65-F5344CB8AC3E}">
        <p14:creationId xmlns:p14="http://schemas.microsoft.com/office/powerpoint/2010/main" val="433638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21DD8D-1E8C-7F40-A6BB-4148846409B0}" type="slidenum">
              <a:rPr lang="en-US" smtClean="0"/>
              <a:t>2</a:t>
            </a:fld>
            <a:endParaRPr lang="en-US"/>
          </a:p>
        </p:txBody>
      </p:sp>
    </p:spTree>
    <p:extLst>
      <p:ext uri="{BB962C8B-B14F-4D97-AF65-F5344CB8AC3E}">
        <p14:creationId xmlns:p14="http://schemas.microsoft.com/office/powerpoint/2010/main" val="20897414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Kibo07_25</a:t>
            </a:r>
          </a:p>
        </p:txBody>
      </p:sp>
      <p:sp>
        <p:nvSpPr>
          <p:cNvPr id="4" name="Slide Number Placeholder 3"/>
          <p:cNvSpPr>
            <a:spLocks noGrp="1"/>
          </p:cNvSpPr>
          <p:nvPr>
            <p:ph type="sldNum" sz="quarter" idx="5"/>
          </p:nvPr>
        </p:nvSpPr>
        <p:spPr/>
        <p:txBody>
          <a:bodyPr/>
          <a:lstStyle/>
          <a:p>
            <a:fld id="{5321DD8D-1E8C-7F40-A6BB-4148846409B0}" type="slidenum">
              <a:rPr lang="en-US" smtClean="0"/>
              <a:t>21</a:t>
            </a:fld>
            <a:endParaRPr lang="en-US"/>
          </a:p>
        </p:txBody>
      </p:sp>
    </p:spTree>
    <p:extLst>
      <p:ext uri="{BB962C8B-B14F-4D97-AF65-F5344CB8AC3E}">
        <p14:creationId xmlns:p14="http://schemas.microsoft.com/office/powerpoint/2010/main" val="26667874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Kibo07_26</a:t>
            </a:r>
          </a:p>
        </p:txBody>
      </p:sp>
      <p:sp>
        <p:nvSpPr>
          <p:cNvPr id="4" name="Slide Number Placeholder 3"/>
          <p:cNvSpPr>
            <a:spLocks noGrp="1"/>
          </p:cNvSpPr>
          <p:nvPr>
            <p:ph type="sldNum" sz="quarter" idx="5"/>
          </p:nvPr>
        </p:nvSpPr>
        <p:spPr/>
        <p:txBody>
          <a:bodyPr/>
          <a:lstStyle/>
          <a:p>
            <a:fld id="{5321DD8D-1E8C-7F40-A6BB-4148846409B0}" type="slidenum">
              <a:rPr lang="en-US" smtClean="0"/>
              <a:t>22</a:t>
            </a:fld>
            <a:endParaRPr lang="en-US"/>
          </a:p>
        </p:txBody>
      </p:sp>
    </p:spTree>
    <p:extLst>
      <p:ext uri="{BB962C8B-B14F-4D97-AF65-F5344CB8AC3E}">
        <p14:creationId xmlns:p14="http://schemas.microsoft.com/office/powerpoint/2010/main" val="25573303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Kibo07_27</a:t>
            </a:r>
          </a:p>
        </p:txBody>
      </p:sp>
      <p:sp>
        <p:nvSpPr>
          <p:cNvPr id="4" name="Slide Number Placeholder 3"/>
          <p:cNvSpPr>
            <a:spLocks noGrp="1"/>
          </p:cNvSpPr>
          <p:nvPr>
            <p:ph type="sldNum" sz="quarter" idx="5"/>
          </p:nvPr>
        </p:nvSpPr>
        <p:spPr/>
        <p:txBody>
          <a:bodyPr/>
          <a:lstStyle/>
          <a:p>
            <a:fld id="{5321DD8D-1E8C-7F40-A6BB-4148846409B0}" type="slidenum">
              <a:rPr lang="en-US" smtClean="0"/>
              <a:t>23</a:t>
            </a:fld>
            <a:endParaRPr lang="en-US"/>
          </a:p>
        </p:txBody>
      </p:sp>
    </p:spTree>
    <p:extLst>
      <p:ext uri="{BB962C8B-B14F-4D97-AF65-F5344CB8AC3E}">
        <p14:creationId xmlns:p14="http://schemas.microsoft.com/office/powerpoint/2010/main" val="4523778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Kibo07_28</a:t>
            </a:r>
          </a:p>
        </p:txBody>
      </p:sp>
      <p:sp>
        <p:nvSpPr>
          <p:cNvPr id="4" name="Slide Number Placeholder 3"/>
          <p:cNvSpPr>
            <a:spLocks noGrp="1"/>
          </p:cNvSpPr>
          <p:nvPr>
            <p:ph type="sldNum" sz="quarter" idx="5"/>
          </p:nvPr>
        </p:nvSpPr>
        <p:spPr/>
        <p:txBody>
          <a:bodyPr/>
          <a:lstStyle/>
          <a:p>
            <a:fld id="{5321DD8D-1E8C-7F40-A6BB-4148846409B0}" type="slidenum">
              <a:rPr lang="en-US" smtClean="0"/>
              <a:t>25</a:t>
            </a:fld>
            <a:endParaRPr lang="en-US"/>
          </a:p>
        </p:txBody>
      </p:sp>
    </p:spTree>
    <p:extLst>
      <p:ext uri="{BB962C8B-B14F-4D97-AF65-F5344CB8AC3E}">
        <p14:creationId xmlns:p14="http://schemas.microsoft.com/office/powerpoint/2010/main" val="34470820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Kibo07_28</a:t>
            </a:r>
          </a:p>
        </p:txBody>
      </p:sp>
      <p:sp>
        <p:nvSpPr>
          <p:cNvPr id="4" name="Slide Number Placeholder 3"/>
          <p:cNvSpPr>
            <a:spLocks noGrp="1"/>
          </p:cNvSpPr>
          <p:nvPr>
            <p:ph type="sldNum" sz="quarter" idx="5"/>
          </p:nvPr>
        </p:nvSpPr>
        <p:spPr/>
        <p:txBody>
          <a:bodyPr/>
          <a:lstStyle/>
          <a:p>
            <a:fld id="{5321DD8D-1E8C-7F40-A6BB-4148846409B0}" type="slidenum">
              <a:rPr lang="en-US" smtClean="0"/>
              <a:t>26</a:t>
            </a:fld>
            <a:endParaRPr lang="en-US"/>
          </a:p>
        </p:txBody>
      </p:sp>
    </p:spTree>
    <p:extLst>
      <p:ext uri="{BB962C8B-B14F-4D97-AF65-F5344CB8AC3E}">
        <p14:creationId xmlns:p14="http://schemas.microsoft.com/office/powerpoint/2010/main" val="13870733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21DD8D-1E8C-7F40-A6BB-4148846409B0}" type="slidenum">
              <a:rPr lang="en-US" smtClean="0"/>
              <a:t>27</a:t>
            </a:fld>
            <a:endParaRPr lang="en-US"/>
          </a:p>
        </p:txBody>
      </p:sp>
    </p:spTree>
    <p:extLst>
      <p:ext uri="{BB962C8B-B14F-4D97-AF65-F5344CB8AC3E}">
        <p14:creationId xmlns:p14="http://schemas.microsoft.com/office/powerpoint/2010/main" val="39479409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effectLst/>
                <a:latin typeface="Helvetica" pitchFamily="2" charset="0"/>
              </a:rPr>
              <a:t>Earth Observation Camera System</a:t>
            </a:r>
          </a:p>
          <a:p>
            <a:r>
              <a:rPr lang="en-US" dirty="0"/>
              <a:t>Kibo07_32</a:t>
            </a:r>
          </a:p>
        </p:txBody>
      </p:sp>
      <p:sp>
        <p:nvSpPr>
          <p:cNvPr id="4" name="Slide Number Placeholder 3"/>
          <p:cNvSpPr>
            <a:spLocks noGrp="1"/>
          </p:cNvSpPr>
          <p:nvPr>
            <p:ph type="sldNum" sz="quarter" idx="5"/>
          </p:nvPr>
        </p:nvSpPr>
        <p:spPr/>
        <p:txBody>
          <a:bodyPr/>
          <a:lstStyle/>
          <a:p>
            <a:fld id="{5321DD8D-1E8C-7F40-A6BB-4148846409B0}" type="slidenum">
              <a:rPr lang="en-US" smtClean="0"/>
              <a:t>29</a:t>
            </a:fld>
            <a:endParaRPr lang="en-US"/>
          </a:p>
        </p:txBody>
      </p:sp>
    </p:spTree>
    <p:extLst>
      <p:ext uri="{BB962C8B-B14F-4D97-AF65-F5344CB8AC3E}">
        <p14:creationId xmlns:p14="http://schemas.microsoft.com/office/powerpoint/2010/main" val="12097284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effectLst/>
                <a:latin typeface="Helvetica" pitchFamily="2" charset="0"/>
              </a:rPr>
              <a:t>Earth Observation Camera System</a:t>
            </a:r>
          </a:p>
          <a:p>
            <a:r>
              <a:rPr lang="en-US" dirty="0"/>
              <a:t>Kibo07_32</a:t>
            </a:r>
          </a:p>
        </p:txBody>
      </p:sp>
      <p:sp>
        <p:nvSpPr>
          <p:cNvPr id="4" name="Slide Number Placeholder 3"/>
          <p:cNvSpPr>
            <a:spLocks noGrp="1"/>
          </p:cNvSpPr>
          <p:nvPr>
            <p:ph type="sldNum" sz="quarter" idx="5"/>
          </p:nvPr>
        </p:nvSpPr>
        <p:spPr/>
        <p:txBody>
          <a:bodyPr/>
          <a:lstStyle/>
          <a:p>
            <a:fld id="{5321DD8D-1E8C-7F40-A6BB-4148846409B0}" type="slidenum">
              <a:rPr lang="en-US" smtClean="0"/>
              <a:t>30</a:t>
            </a:fld>
            <a:endParaRPr lang="en-US"/>
          </a:p>
        </p:txBody>
      </p:sp>
    </p:spTree>
    <p:extLst>
      <p:ext uri="{BB962C8B-B14F-4D97-AF65-F5344CB8AC3E}">
        <p14:creationId xmlns:p14="http://schemas.microsoft.com/office/powerpoint/2010/main" val="28649150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21DD8D-1E8C-7F40-A6BB-4148846409B0}" type="slidenum">
              <a:rPr lang="en-US" smtClean="0"/>
              <a:t>34</a:t>
            </a:fld>
            <a:endParaRPr lang="en-US"/>
          </a:p>
        </p:txBody>
      </p:sp>
    </p:spTree>
    <p:extLst>
      <p:ext uri="{BB962C8B-B14F-4D97-AF65-F5344CB8AC3E}">
        <p14:creationId xmlns:p14="http://schemas.microsoft.com/office/powerpoint/2010/main" val="40712708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Kibo17_16</a:t>
            </a:r>
          </a:p>
        </p:txBody>
      </p:sp>
      <p:sp>
        <p:nvSpPr>
          <p:cNvPr id="4" name="Slide Number Placeholder 3"/>
          <p:cNvSpPr>
            <a:spLocks noGrp="1"/>
          </p:cNvSpPr>
          <p:nvPr>
            <p:ph type="sldNum" sz="quarter" idx="5"/>
          </p:nvPr>
        </p:nvSpPr>
        <p:spPr/>
        <p:txBody>
          <a:bodyPr/>
          <a:lstStyle/>
          <a:p>
            <a:fld id="{5321DD8D-1E8C-7F40-A6BB-4148846409B0}" type="slidenum">
              <a:rPr lang="en-US" smtClean="0"/>
              <a:t>39</a:t>
            </a:fld>
            <a:endParaRPr lang="en-US"/>
          </a:p>
        </p:txBody>
      </p:sp>
    </p:spTree>
    <p:extLst>
      <p:ext uri="{BB962C8B-B14F-4D97-AF65-F5344CB8AC3E}">
        <p14:creationId xmlns:p14="http://schemas.microsoft.com/office/powerpoint/2010/main" val="677511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Kibo07_11</a:t>
            </a:r>
          </a:p>
        </p:txBody>
      </p:sp>
      <p:sp>
        <p:nvSpPr>
          <p:cNvPr id="4" name="Slide Number Placeholder 3"/>
          <p:cNvSpPr>
            <a:spLocks noGrp="1"/>
          </p:cNvSpPr>
          <p:nvPr>
            <p:ph type="sldNum" sz="quarter" idx="5"/>
          </p:nvPr>
        </p:nvSpPr>
        <p:spPr/>
        <p:txBody>
          <a:bodyPr/>
          <a:lstStyle/>
          <a:p>
            <a:fld id="{5321DD8D-1E8C-7F40-A6BB-4148846409B0}" type="slidenum">
              <a:rPr lang="en-US" smtClean="0"/>
              <a:t>3</a:t>
            </a:fld>
            <a:endParaRPr lang="en-US"/>
          </a:p>
        </p:txBody>
      </p:sp>
    </p:spTree>
    <p:extLst>
      <p:ext uri="{BB962C8B-B14F-4D97-AF65-F5344CB8AC3E}">
        <p14:creationId xmlns:p14="http://schemas.microsoft.com/office/powerpoint/2010/main" val="22312294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Kibo07_40</a:t>
            </a:r>
          </a:p>
        </p:txBody>
      </p:sp>
      <p:sp>
        <p:nvSpPr>
          <p:cNvPr id="4" name="Slide Number Placeholder 3"/>
          <p:cNvSpPr>
            <a:spLocks noGrp="1"/>
          </p:cNvSpPr>
          <p:nvPr>
            <p:ph type="sldNum" sz="quarter" idx="5"/>
          </p:nvPr>
        </p:nvSpPr>
        <p:spPr/>
        <p:txBody>
          <a:bodyPr/>
          <a:lstStyle/>
          <a:p>
            <a:fld id="{5321DD8D-1E8C-7F40-A6BB-4148846409B0}" type="slidenum">
              <a:rPr lang="en-US" smtClean="0"/>
              <a:t>40</a:t>
            </a:fld>
            <a:endParaRPr lang="en-US"/>
          </a:p>
        </p:txBody>
      </p:sp>
    </p:spTree>
    <p:extLst>
      <p:ext uri="{BB962C8B-B14F-4D97-AF65-F5344CB8AC3E}">
        <p14:creationId xmlns:p14="http://schemas.microsoft.com/office/powerpoint/2010/main" val="901673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Kibo07_41</a:t>
            </a:r>
          </a:p>
          <a:p>
            <a:endParaRPr lang="en-US" dirty="0"/>
          </a:p>
          <a:p>
            <a:endParaRPr lang="en-US" dirty="0"/>
          </a:p>
        </p:txBody>
      </p:sp>
      <p:sp>
        <p:nvSpPr>
          <p:cNvPr id="4" name="Slide Number Placeholder 3"/>
          <p:cNvSpPr>
            <a:spLocks noGrp="1"/>
          </p:cNvSpPr>
          <p:nvPr>
            <p:ph type="sldNum" sz="quarter" idx="5"/>
          </p:nvPr>
        </p:nvSpPr>
        <p:spPr/>
        <p:txBody>
          <a:bodyPr/>
          <a:lstStyle/>
          <a:p>
            <a:fld id="{5321DD8D-1E8C-7F40-A6BB-4148846409B0}" type="slidenum">
              <a:rPr lang="en-US" smtClean="0"/>
              <a:t>41</a:t>
            </a:fld>
            <a:endParaRPr lang="en-US"/>
          </a:p>
        </p:txBody>
      </p:sp>
    </p:spTree>
    <p:extLst>
      <p:ext uri="{BB962C8B-B14F-4D97-AF65-F5344CB8AC3E}">
        <p14:creationId xmlns:p14="http://schemas.microsoft.com/office/powerpoint/2010/main" val="874598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21DD8D-1E8C-7F40-A6BB-4148846409B0}" type="slidenum">
              <a:rPr lang="en-US" smtClean="0"/>
              <a:t>4</a:t>
            </a:fld>
            <a:endParaRPr lang="en-US"/>
          </a:p>
        </p:txBody>
      </p:sp>
    </p:spTree>
    <p:extLst>
      <p:ext uri="{BB962C8B-B14F-4D97-AF65-F5344CB8AC3E}">
        <p14:creationId xmlns:p14="http://schemas.microsoft.com/office/powerpoint/2010/main" val="1497399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21DD8D-1E8C-7F40-A6BB-4148846409B0}" type="slidenum">
              <a:rPr lang="en-US" smtClean="0"/>
              <a:t>6</a:t>
            </a:fld>
            <a:endParaRPr lang="en-US"/>
          </a:p>
        </p:txBody>
      </p:sp>
    </p:spTree>
    <p:extLst>
      <p:ext uri="{BB962C8B-B14F-4D97-AF65-F5344CB8AC3E}">
        <p14:creationId xmlns:p14="http://schemas.microsoft.com/office/powerpoint/2010/main" val="1316266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Kibo10_12</a:t>
            </a:r>
          </a:p>
        </p:txBody>
      </p:sp>
      <p:sp>
        <p:nvSpPr>
          <p:cNvPr id="4" name="Slide Number Placeholder 3"/>
          <p:cNvSpPr>
            <a:spLocks noGrp="1"/>
          </p:cNvSpPr>
          <p:nvPr>
            <p:ph type="sldNum" sz="quarter" idx="5"/>
          </p:nvPr>
        </p:nvSpPr>
        <p:spPr/>
        <p:txBody>
          <a:bodyPr/>
          <a:lstStyle/>
          <a:p>
            <a:fld id="{5321DD8D-1E8C-7F40-A6BB-4148846409B0}" type="slidenum">
              <a:rPr lang="en-US" smtClean="0"/>
              <a:t>7</a:t>
            </a:fld>
            <a:endParaRPr lang="en-US"/>
          </a:p>
        </p:txBody>
      </p:sp>
    </p:spTree>
    <p:extLst>
      <p:ext uri="{BB962C8B-B14F-4D97-AF65-F5344CB8AC3E}">
        <p14:creationId xmlns:p14="http://schemas.microsoft.com/office/powerpoint/2010/main" val="3851800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effectLst/>
                <a:latin typeface="Helvetica" pitchFamily="2" charset="0"/>
              </a:rPr>
              <a:t>Kibo10_6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effectLst/>
                <a:latin typeface="Helvetica" pitchFamily="2" charset="0"/>
              </a:rPr>
              <a:t> Satellite Commanding and Status Monitoring</a:t>
            </a:r>
          </a:p>
          <a:p>
            <a:endParaRPr lang="en-US" dirty="0"/>
          </a:p>
        </p:txBody>
      </p:sp>
      <p:sp>
        <p:nvSpPr>
          <p:cNvPr id="4" name="Slide Number Placeholder 3"/>
          <p:cNvSpPr>
            <a:spLocks noGrp="1"/>
          </p:cNvSpPr>
          <p:nvPr>
            <p:ph type="sldNum" sz="quarter" idx="5"/>
          </p:nvPr>
        </p:nvSpPr>
        <p:spPr/>
        <p:txBody>
          <a:bodyPr/>
          <a:lstStyle/>
          <a:p>
            <a:fld id="{5321DD8D-1E8C-7F40-A6BB-4148846409B0}" type="slidenum">
              <a:rPr lang="en-US" smtClean="0"/>
              <a:t>8</a:t>
            </a:fld>
            <a:endParaRPr lang="en-US"/>
          </a:p>
        </p:txBody>
      </p:sp>
    </p:spTree>
    <p:extLst>
      <p:ext uri="{BB962C8B-B14F-4D97-AF65-F5344CB8AC3E}">
        <p14:creationId xmlns:p14="http://schemas.microsoft.com/office/powerpoint/2010/main" val="748373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21DD8D-1E8C-7F40-A6BB-4148846409B0}" type="slidenum">
              <a:rPr lang="en-US" smtClean="0"/>
              <a:t>9</a:t>
            </a:fld>
            <a:endParaRPr lang="en-US"/>
          </a:p>
        </p:txBody>
      </p:sp>
    </p:spTree>
    <p:extLst>
      <p:ext uri="{BB962C8B-B14F-4D97-AF65-F5344CB8AC3E}">
        <p14:creationId xmlns:p14="http://schemas.microsoft.com/office/powerpoint/2010/main" val="1244735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21DD8D-1E8C-7F40-A6BB-4148846409B0}" type="slidenum">
              <a:rPr lang="en-US" smtClean="0"/>
              <a:t>10</a:t>
            </a:fld>
            <a:endParaRPr lang="en-US"/>
          </a:p>
        </p:txBody>
      </p:sp>
    </p:spTree>
    <p:extLst>
      <p:ext uri="{BB962C8B-B14F-4D97-AF65-F5344CB8AC3E}">
        <p14:creationId xmlns:p14="http://schemas.microsoft.com/office/powerpoint/2010/main" val="3531728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816E2-3A31-3D5F-737A-23C873F874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CE6706-9BDA-ED8D-3902-EA90EDBD98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A480D9-E141-15B1-73D8-D67B1EE86514}"/>
              </a:ext>
            </a:extLst>
          </p:cNvPr>
          <p:cNvSpPr>
            <a:spLocks noGrp="1"/>
          </p:cNvSpPr>
          <p:nvPr>
            <p:ph type="dt" sz="half" idx="10"/>
          </p:nvPr>
        </p:nvSpPr>
        <p:spPr/>
        <p:txBody>
          <a:bodyPr/>
          <a:lstStyle/>
          <a:p>
            <a:fld id="{E7F1B3F8-C46D-1A4C-B95E-03E87A9FBAC8}" type="datetime1">
              <a:rPr lang="en-US" smtClean="0"/>
              <a:t>6/28/26</a:t>
            </a:fld>
            <a:endParaRPr lang="en-US"/>
          </a:p>
        </p:txBody>
      </p:sp>
      <p:sp>
        <p:nvSpPr>
          <p:cNvPr id="5" name="Footer Placeholder 4">
            <a:extLst>
              <a:ext uri="{FF2B5EF4-FFF2-40B4-BE49-F238E27FC236}">
                <a16:creationId xmlns:a16="http://schemas.microsoft.com/office/drawing/2014/main" id="{43F7E1F0-1A4C-9A37-3E49-9D97C241F7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F9CD1B-2E01-46D5-E170-D5AD75883F87}"/>
              </a:ext>
            </a:extLst>
          </p:cNvPr>
          <p:cNvSpPr>
            <a:spLocks noGrp="1"/>
          </p:cNvSpPr>
          <p:nvPr>
            <p:ph type="sldNum" sz="quarter" idx="12"/>
          </p:nvPr>
        </p:nvSpPr>
        <p:spPr/>
        <p:txBody>
          <a:bodyPr/>
          <a:lstStyle/>
          <a:p>
            <a:fld id="{42181AB3-6DAD-0C49-9F42-929923E4D705}" type="slidenum">
              <a:rPr lang="en-US" smtClean="0"/>
              <a:t>‹#›</a:t>
            </a:fld>
            <a:endParaRPr lang="en-US"/>
          </a:p>
        </p:txBody>
      </p:sp>
    </p:spTree>
    <p:extLst>
      <p:ext uri="{BB962C8B-B14F-4D97-AF65-F5344CB8AC3E}">
        <p14:creationId xmlns:p14="http://schemas.microsoft.com/office/powerpoint/2010/main" val="557943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47E61-B155-65AB-CC13-5E2D7C74E6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C7EC02-6461-9BA3-1C2C-4BD0A193E5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272F8B-94DE-2FAA-3773-C4F7BA1836FD}"/>
              </a:ext>
            </a:extLst>
          </p:cNvPr>
          <p:cNvSpPr>
            <a:spLocks noGrp="1"/>
          </p:cNvSpPr>
          <p:nvPr>
            <p:ph type="dt" sz="half" idx="10"/>
          </p:nvPr>
        </p:nvSpPr>
        <p:spPr/>
        <p:txBody>
          <a:bodyPr/>
          <a:lstStyle/>
          <a:p>
            <a:fld id="{CD32F8A3-AFA9-7F49-9706-FD5E43B09F96}" type="datetime1">
              <a:rPr lang="en-US" smtClean="0"/>
              <a:t>6/28/26</a:t>
            </a:fld>
            <a:endParaRPr lang="en-US"/>
          </a:p>
        </p:txBody>
      </p:sp>
      <p:sp>
        <p:nvSpPr>
          <p:cNvPr id="5" name="Footer Placeholder 4">
            <a:extLst>
              <a:ext uri="{FF2B5EF4-FFF2-40B4-BE49-F238E27FC236}">
                <a16:creationId xmlns:a16="http://schemas.microsoft.com/office/drawing/2014/main" id="{A40CD2E7-C283-5C45-4828-5E7694897A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E592C-9767-455A-0ED5-B6EA4BD4CBD7}"/>
              </a:ext>
            </a:extLst>
          </p:cNvPr>
          <p:cNvSpPr>
            <a:spLocks noGrp="1"/>
          </p:cNvSpPr>
          <p:nvPr>
            <p:ph type="sldNum" sz="quarter" idx="12"/>
          </p:nvPr>
        </p:nvSpPr>
        <p:spPr/>
        <p:txBody>
          <a:bodyPr/>
          <a:lstStyle/>
          <a:p>
            <a:fld id="{42181AB3-6DAD-0C49-9F42-929923E4D705}" type="slidenum">
              <a:rPr lang="en-US" smtClean="0"/>
              <a:t>‹#›</a:t>
            </a:fld>
            <a:endParaRPr lang="en-US"/>
          </a:p>
        </p:txBody>
      </p:sp>
    </p:spTree>
    <p:extLst>
      <p:ext uri="{BB962C8B-B14F-4D97-AF65-F5344CB8AC3E}">
        <p14:creationId xmlns:p14="http://schemas.microsoft.com/office/powerpoint/2010/main" val="648506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6B0905-BAAD-A1F2-4DC0-87E304D31A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CF8278-0218-36FA-3E02-A1A6BE7D35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92D621-645C-3517-30A9-DAFB45F0CC79}"/>
              </a:ext>
            </a:extLst>
          </p:cNvPr>
          <p:cNvSpPr>
            <a:spLocks noGrp="1"/>
          </p:cNvSpPr>
          <p:nvPr>
            <p:ph type="dt" sz="half" idx="10"/>
          </p:nvPr>
        </p:nvSpPr>
        <p:spPr/>
        <p:txBody>
          <a:bodyPr/>
          <a:lstStyle/>
          <a:p>
            <a:fld id="{9DEAA8C3-A65D-AB4C-87FE-CE69DFBD134F}" type="datetime1">
              <a:rPr lang="en-US" smtClean="0"/>
              <a:t>6/28/26</a:t>
            </a:fld>
            <a:endParaRPr lang="en-US"/>
          </a:p>
        </p:txBody>
      </p:sp>
      <p:sp>
        <p:nvSpPr>
          <p:cNvPr id="5" name="Footer Placeholder 4">
            <a:extLst>
              <a:ext uri="{FF2B5EF4-FFF2-40B4-BE49-F238E27FC236}">
                <a16:creationId xmlns:a16="http://schemas.microsoft.com/office/drawing/2014/main" id="{B7466853-6480-E8BD-5BA5-FD5E45C9BD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4A8136-C8DA-00BD-9B73-AE1E03F96A3F}"/>
              </a:ext>
            </a:extLst>
          </p:cNvPr>
          <p:cNvSpPr>
            <a:spLocks noGrp="1"/>
          </p:cNvSpPr>
          <p:nvPr>
            <p:ph type="sldNum" sz="quarter" idx="12"/>
          </p:nvPr>
        </p:nvSpPr>
        <p:spPr/>
        <p:txBody>
          <a:bodyPr/>
          <a:lstStyle/>
          <a:p>
            <a:fld id="{42181AB3-6DAD-0C49-9F42-929923E4D705}" type="slidenum">
              <a:rPr lang="en-US" smtClean="0"/>
              <a:t>‹#›</a:t>
            </a:fld>
            <a:endParaRPr lang="en-US"/>
          </a:p>
        </p:txBody>
      </p:sp>
    </p:spTree>
    <p:extLst>
      <p:ext uri="{BB962C8B-B14F-4D97-AF65-F5344CB8AC3E}">
        <p14:creationId xmlns:p14="http://schemas.microsoft.com/office/powerpoint/2010/main" val="668130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mp;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BBC40F-8D78-EA0F-023B-F49F7B20F3B3}"/>
              </a:ext>
            </a:extLst>
          </p:cNvPr>
          <p:cNvSpPr>
            <a:spLocks noGrp="1"/>
          </p:cNvSpPr>
          <p:nvPr>
            <p:ph type="title" hasCustomPrompt="1"/>
          </p:nvPr>
        </p:nvSpPr>
        <p:spPr>
          <a:xfrm>
            <a:off x="556506" y="370184"/>
            <a:ext cx="11078988" cy="550115"/>
          </a:xfrm>
        </p:spPr>
        <p:txBody>
          <a:bodyPr/>
          <a:lstStyle>
            <a:lvl1pPr>
              <a:defRPr/>
            </a:lvl1pPr>
          </a:lstStyle>
          <a:p>
            <a:r>
              <a:rPr lang="en-US"/>
              <a:t>Slide Title</a:t>
            </a:r>
          </a:p>
        </p:txBody>
      </p:sp>
      <p:sp>
        <p:nvSpPr>
          <p:cNvPr id="12" name="Text Placeholder 11">
            <a:extLst>
              <a:ext uri="{FF2B5EF4-FFF2-40B4-BE49-F238E27FC236}">
                <a16:creationId xmlns:a16="http://schemas.microsoft.com/office/drawing/2014/main" id="{9374DBD0-1C54-648C-0D06-FD749851D9D5}"/>
              </a:ext>
            </a:extLst>
          </p:cNvPr>
          <p:cNvSpPr>
            <a:spLocks noGrp="1"/>
          </p:cNvSpPr>
          <p:nvPr>
            <p:ph type="body" sz="quarter" idx="10" hasCustomPrompt="1"/>
          </p:nvPr>
        </p:nvSpPr>
        <p:spPr>
          <a:xfrm>
            <a:off x="556506" y="1103179"/>
            <a:ext cx="11078988" cy="4774160"/>
          </a:xfrm>
        </p:spPr>
        <p:txBody>
          <a:bodyPr>
            <a:normAutofit/>
          </a:bodyPr>
          <a:lstStyle>
            <a:lvl1pPr marL="457200" indent="-457200">
              <a:buFont typeface="Arial" panose="020B0604020202020204" pitchFamily="34" charset="0"/>
              <a:buChar char="•"/>
              <a:defRPr sz="2000"/>
            </a:lvl1pPr>
          </a:lstStyle>
          <a:p>
            <a:pPr lvl="0"/>
            <a:r>
              <a:rPr lang="en-US"/>
              <a:t>Slide Content</a:t>
            </a:r>
          </a:p>
          <a:p>
            <a:pPr lvl="0"/>
            <a:r>
              <a:rPr lang="en-US"/>
              <a:t>More slide content</a:t>
            </a:r>
          </a:p>
          <a:p>
            <a:pPr lvl="0"/>
            <a:r>
              <a:rPr lang="en-US"/>
              <a:t>Even more slide content</a:t>
            </a:r>
          </a:p>
          <a:p>
            <a:pPr lvl="0"/>
            <a:r>
              <a:rPr lang="en-US"/>
              <a:t>Really? Even more slide content?</a:t>
            </a:r>
          </a:p>
          <a:p>
            <a:pPr lvl="0"/>
            <a:r>
              <a:rPr lang="en-US"/>
              <a:t>Surely this is too much for one slide.</a:t>
            </a:r>
          </a:p>
          <a:p>
            <a:pPr lvl="0"/>
            <a:r>
              <a:rPr lang="en-US"/>
              <a:t>Enough. Go to the next slide.</a:t>
            </a:r>
          </a:p>
          <a:p>
            <a:pPr lvl="0"/>
            <a:r>
              <a:rPr lang="en-US"/>
              <a:t>Don’t make any text smaller than 16pt.</a:t>
            </a:r>
          </a:p>
        </p:txBody>
      </p:sp>
    </p:spTree>
    <p:extLst>
      <p:ext uri="{BB962C8B-B14F-4D97-AF65-F5344CB8AC3E}">
        <p14:creationId xmlns:p14="http://schemas.microsoft.com/office/powerpoint/2010/main" val="29347243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C3C16-8B3C-8FD8-933F-40E27802CC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E62D77-5B23-F6B6-6A8C-9D3866C8E3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56CB54-76F9-87BA-58BD-5D4D05AF2D28}"/>
              </a:ext>
            </a:extLst>
          </p:cNvPr>
          <p:cNvSpPr>
            <a:spLocks noGrp="1"/>
          </p:cNvSpPr>
          <p:nvPr>
            <p:ph type="dt" sz="half" idx="10"/>
          </p:nvPr>
        </p:nvSpPr>
        <p:spPr/>
        <p:txBody>
          <a:bodyPr/>
          <a:lstStyle/>
          <a:p>
            <a:fld id="{0B3D1DE0-63A2-5F40-942A-A79EF78316E0}" type="datetime1">
              <a:rPr lang="en-US" smtClean="0"/>
              <a:t>6/28/26</a:t>
            </a:fld>
            <a:endParaRPr lang="en-US"/>
          </a:p>
        </p:txBody>
      </p:sp>
      <p:sp>
        <p:nvSpPr>
          <p:cNvPr id="5" name="Footer Placeholder 4">
            <a:extLst>
              <a:ext uri="{FF2B5EF4-FFF2-40B4-BE49-F238E27FC236}">
                <a16:creationId xmlns:a16="http://schemas.microsoft.com/office/drawing/2014/main" id="{A2C04203-2B67-5AC4-00AB-BD4819A825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0E519B-D603-17A9-0DEF-4EE4C7C8BD40}"/>
              </a:ext>
            </a:extLst>
          </p:cNvPr>
          <p:cNvSpPr>
            <a:spLocks noGrp="1"/>
          </p:cNvSpPr>
          <p:nvPr>
            <p:ph type="sldNum" sz="quarter" idx="12"/>
          </p:nvPr>
        </p:nvSpPr>
        <p:spPr/>
        <p:txBody>
          <a:bodyPr/>
          <a:lstStyle/>
          <a:p>
            <a:fld id="{42181AB3-6DAD-0C49-9F42-929923E4D705}" type="slidenum">
              <a:rPr lang="en-US" smtClean="0"/>
              <a:t>‹#›</a:t>
            </a:fld>
            <a:endParaRPr lang="en-US"/>
          </a:p>
        </p:txBody>
      </p:sp>
    </p:spTree>
    <p:extLst>
      <p:ext uri="{BB962C8B-B14F-4D97-AF65-F5344CB8AC3E}">
        <p14:creationId xmlns:p14="http://schemas.microsoft.com/office/powerpoint/2010/main" val="658439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232A3-76FB-1E70-1C87-AE414F58B4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E3CE9E-7E08-F6EC-7046-CEF2F4AC475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68A1B7-84C9-F5DE-6CE9-B3F5E6900170}"/>
              </a:ext>
            </a:extLst>
          </p:cNvPr>
          <p:cNvSpPr>
            <a:spLocks noGrp="1"/>
          </p:cNvSpPr>
          <p:nvPr>
            <p:ph type="dt" sz="half" idx="10"/>
          </p:nvPr>
        </p:nvSpPr>
        <p:spPr/>
        <p:txBody>
          <a:bodyPr/>
          <a:lstStyle/>
          <a:p>
            <a:fld id="{1BE6169F-C97F-5645-A716-EA278F75B104}" type="datetime1">
              <a:rPr lang="en-US" smtClean="0"/>
              <a:t>6/28/26</a:t>
            </a:fld>
            <a:endParaRPr lang="en-US"/>
          </a:p>
        </p:txBody>
      </p:sp>
      <p:sp>
        <p:nvSpPr>
          <p:cNvPr id="5" name="Footer Placeholder 4">
            <a:extLst>
              <a:ext uri="{FF2B5EF4-FFF2-40B4-BE49-F238E27FC236}">
                <a16:creationId xmlns:a16="http://schemas.microsoft.com/office/drawing/2014/main" id="{4D48DADE-EDC3-1A7E-1F44-4E7E620D05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A740B3-EC1E-EF17-A9B4-DBE513FFAE26}"/>
              </a:ext>
            </a:extLst>
          </p:cNvPr>
          <p:cNvSpPr>
            <a:spLocks noGrp="1"/>
          </p:cNvSpPr>
          <p:nvPr>
            <p:ph type="sldNum" sz="quarter" idx="12"/>
          </p:nvPr>
        </p:nvSpPr>
        <p:spPr/>
        <p:txBody>
          <a:bodyPr/>
          <a:lstStyle/>
          <a:p>
            <a:fld id="{42181AB3-6DAD-0C49-9F42-929923E4D705}" type="slidenum">
              <a:rPr lang="en-US" smtClean="0"/>
              <a:t>‹#›</a:t>
            </a:fld>
            <a:endParaRPr lang="en-US"/>
          </a:p>
        </p:txBody>
      </p:sp>
    </p:spTree>
    <p:extLst>
      <p:ext uri="{BB962C8B-B14F-4D97-AF65-F5344CB8AC3E}">
        <p14:creationId xmlns:p14="http://schemas.microsoft.com/office/powerpoint/2010/main" val="1328572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9E599-0BEB-D85D-7696-4019C0AC1B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7063AA-EA05-BCB4-58D5-5C93FCBFDD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9AF0FF-B049-E7E4-9981-DA0E4B1E1D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82AFCF-D3F1-750A-F48C-135D791B7255}"/>
              </a:ext>
            </a:extLst>
          </p:cNvPr>
          <p:cNvSpPr>
            <a:spLocks noGrp="1"/>
          </p:cNvSpPr>
          <p:nvPr>
            <p:ph type="dt" sz="half" idx="10"/>
          </p:nvPr>
        </p:nvSpPr>
        <p:spPr/>
        <p:txBody>
          <a:bodyPr/>
          <a:lstStyle/>
          <a:p>
            <a:fld id="{467CC251-33AC-3148-80DC-B04842A5DCED}" type="datetime1">
              <a:rPr lang="en-US" smtClean="0"/>
              <a:t>6/28/26</a:t>
            </a:fld>
            <a:endParaRPr lang="en-US"/>
          </a:p>
        </p:txBody>
      </p:sp>
      <p:sp>
        <p:nvSpPr>
          <p:cNvPr id="6" name="Footer Placeholder 5">
            <a:extLst>
              <a:ext uri="{FF2B5EF4-FFF2-40B4-BE49-F238E27FC236}">
                <a16:creationId xmlns:a16="http://schemas.microsoft.com/office/drawing/2014/main" id="{A11F6680-A8A6-157F-0D5E-21241565D6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951F53-BC37-BAAB-4C5A-C2773D0422C7}"/>
              </a:ext>
            </a:extLst>
          </p:cNvPr>
          <p:cNvSpPr>
            <a:spLocks noGrp="1"/>
          </p:cNvSpPr>
          <p:nvPr>
            <p:ph type="sldNum" sz="quarter" idx="12"/>
          </p:nvPr>
        </p:nvSpPr>
        <p:spPr/>
        <p:txBody>
          <a:bodyPr/>
          <a:lstStyle/>
          <a:p>
            <a:fld id="{42181AB3-6DAD-0C49-9F42-929923E4D705}" type="slidenum">
              <a:rPr lang="en-US" smtClean="0"/>
              <a:t>‹#›</a:t>
            </a:fld>
            <a:endParaRPr lang="en-US"/>
          </a:p>
        </p:txBody>
      </p:sp>
    </p:spTree>
    <p:extLst>
      <p:ext uri="{BB962C8B-B14F-4D97-AF65-F5344CB8AC3E}">
        <p14:creationId xmlns:p14="http://schemas.microsoft.com/office/powerpoint/2010/main" val="2054879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20F72-F813-7255-08EF-D033FAC8519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7DD898-F221-5ACE-CFD5-8B1F4BB081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393776-CF0B-9831-3D18-BFE644B43E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22E48A-0AF2-C4D7-E81A-0AC7D9DF8C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C6DD2F-33AB-D4C4-F194-41F73FCA33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F19303-7843-30FB-EADA-940816EE98DD}"/>
              </a:ext>
            </a:extLst>
          </p:cNvPr>
          <p:cNvSpPr>
            <a:spLocks noGrp="1"/>
          </p:cNvSpPr>
          <p:nvPr>
            <p:ph type="dt" sz="half" idx="10"/>
          </p:nvPr>
        </p:nvSpPr>
        <p:spPr/>
        <p:txBody>
          <a:bodyPr/>
          <a:lstStyle/>
          <a:p>
            <a:fld id="{04809B42-D2C2-E247-B20A-C770D4A55DEE}" type="datetime1">
              <a:rPr lang="en-US" smtClean="0"/>
              <a:t>6/28/26</a:t>
            </a:fld>
            <a:endParaRPr lang="en-US"/>
          </a:p>
        </p:txBody>
      </p:sp>
      <p:sp>
        <p:nvSpPr>
          <p:cNvPr id="8" name="Footer Placeholder 7">
            <a:extLst>
              <a:ext uri="{FF2B5EF4-FFF2-40B4-BE49-F238E27FC236}">
                <a16:creationId xmlns:a16="http://schemas.microsoft.com/office/drawing/2014/main" id="{2835459E-B47B-06EB-5D1A-610FA7FDB6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FF0325-7EAA-70C7-FEAE-E5A83DD135DF}"/>
              </a:ext>
            </a:extLst>
          </p:cNvPr>
          <p:cNvSpPr>
            <a:spLocks noGrp="1"/>
          </p:cNvSpPr>
          <p:nvPr>
            <p:ph type="sldNum" sz="quarter" idx="12"/>
          </p:nvPr>
        </p:nvSpPr>
        <p:spPr/>
        <p:txBody>
          <a:bodyPr/>
          <a:lstStyle/>
          <a:p>
            <a:fld id="{42181AB3-6DAD-0C49-9F42-929923E4D705}" type="slidenum">
              <a:rPr lang="en-US" smtClean="0"/>
              <a:t>‹#›</a:t>
            </a:fld>
            <a:endParaRPr lang="en-US"/>
          </a:p>
        </p:txBody>
      </p:sp>
    </p:spTree>
    <p:extLst>
      <p:ext uri="{BB962C8B-B14F-4D97-AF65-F5344CB8AC3E}">
        <p14:creationId xmlns:p14="http://schemas.microsoft.com/office/powerpoint/2010/main" val="12632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DD64A-2011-1E2A-1C5D-38D5C0B8F0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085D79-6C2B-F21A-824B-779E8B72599A}"/>
              </a:ext>
            </a:extLst>
          </p:cNvPr>
          <p:cNvSpPr>
            <a:spLocks noGrp="1"/>
          </p:cNvSpPr>
          <p:nvPr>
            <p:ph type="dt" sz="half" idx="10"/>
          </p:nvPr>
        </p:nvSpPr>
        <p:spPr/>
        <p:txBody>
          <a:bodyPr/>
          <a:lstStyle/>
          <a:p>
            <a:fld id="{8016387D-7D21-CC47-92BD-59F7AED7EA6C}" type="datetime1">
              <a:rPr lang="en-US" smtClean="0"/>
              <a:t>6/28/26</a:t>
            </a:fld>
            <a:endParaRPr lang="en-US"/>
          </a:p>
        </p:txBody>
      </p:sp>
      <p:sp>
        <p:nvSpPr>
          <p:cNvPr id="4" name="Footer Placeholder 3">
            <a:extLst>
              <a:ext uri="{FF2B5EF4-FFF2-40B4-BE49-F238E27FC236}">
                <a16:creationId xmlns:a16="http://schemas.microsoft.com/office/drawing/2014/main" id="{2A376D8F-8AC5-F558-711E-4DA79A3014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DB254D-F851-47CB-E3CA-72B130B29D11}"/>
              </a:ext>
            </a:extLst>
          </p:cNvPr>
          <p:cNvSpPr>
            <a:spLocks noGrp="1"/>
          </p:cNvSpPr>
          <p:nvPr>
            <p:ph type="sldNum" sz="quarter" idx="12"/>
          </p:nvPr>
        </p:nvSpPr>
        <p:spPr/>
        <p:txBody>
          <a:bodyPr/>
          <a:lstStyle/>
          <a:p>
            <a:fld id="{42181AB3-6DAD-0C49-9F42-929923E4D705}" type="slidenum">
              <a:rPr lang="en-US" smtClean="0"/>
              <a:t>‹#›</a:t>
            </a:fld>
            <a:endParaRPr lang="en-US"/>
          </a:p>
        </p:txBody>
      </p:sp>
    </p:spTree>
    <p:extLst>
      <p:ext uri="{BB962C8B-B14F-4D97-AF65-F5344CB8AC3E}">
        <p14:creationId xmlns:p14="http://schemas.microsoft.com/office/powerpoint/2010/main" val="3748180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ED3034-10E8-FD77-415F-85A9D1C4BD60}"/>
              </a:ext>
            </a:extLst>
          </p:cNvPr>
          <p:cNvSpPr>
            <a:spLocks noGrp="1"/>
          </p:cNvSpPr>
          <p:nvPr>
            <p:ph type="dt" sz="half" idx="10"/>
          </p:nvPr>
        </p:nvSpPr>
        <p:spPr/>
        <p:txBody>
          <a:bodyPr/>
          <a:lstStyle/>
          <a:p>
            <a:fld id="{0F3857AB-E955-0E4E-93B6-21D2F31927A8}" type="datetime1">
              <a:rPr lang="en-US" smtClean="0"/>
              <a:t>6/28/26</a:t>
            </a:fld>
            <a:endParaRPr lang="en-US"/>
          </a:p>
        </p:txBody>
      </p:sp>
      <p:sp>
        <p:nvSpPr>
          <p:cNvPr id="3" name="Footer Placeholder 2">
            <a:extLst>
              <a:ext uri="{FF2B5EF4-FFF2-40B4-BE49-F238E27FC236}">
                <a16:creationId xmlns:a16="http://schemas.microsoft.com/office/drawing/2014/main" id="{12C3DE85-BE7A-2385-FA22-450758B3F3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3E30F2-F38F-70C0-DC52-C34151E320A7}"/>
              </a:ext>
            </a:extLst>
          </p:cNvPr>
          <p:cNvSpPr>
            <a:spLocks noGrp="1"/>
          </p:cNvSpPr>
          <p:nvPr>
            <p:ph type="sldNum" sz="quarter" idx="12"/>
          </p:nvPr>
        </p:nvSpPr>
        <p:spPr/>
        <p:txBody>
          <a:bodyPr/>
          <a:lstStyle/>
          <a:p>
            <a:fld id="{42181AB3-6DAD-0C49-9F42-929923E4D705}" type="slidenum">
              <a:rPr lang="en-US" smtClean="0"/>
              <a:t>‹#›</a:t>
            </a:fld>
            <a:endParaRPr lang="en-US"/>
          </a:p>
        </p:txBody>
      </p:sp>
    </p:spTree>
    <p:extLst>
      <p:ext uri="{BB962C8B-B14F-4D97-AF65-F5344CB8AC3E}">
        <p14:creationId xmlns:p14="http://schemas.microsoft.com/office/powerpoint/2010/main" val="4179044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D307F-DD04-E445-CE7C-9DE5B3AB0B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D441B8-748C-8335-0AE5-EF38754AD2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E39455-170B-05EF-0AB4-6EE71954DD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74074-1046-6D05-6022-52200B46D26C}"/>
              </a:ext>
            </a:extLst>
          </p:cNvPr>
          <p:cNvSpPr>
            <a:spLocks noGrp="1"/>
          </p:cNvSpPr>
          <p:nvPr>
            <p:ph type="dt" sz="half" idx="10"/>
          </p:nvPr>
        </p:nvSpPr>
        <p:spPr/>
        <p:txBody>
          <a:bodyPr/>
          <a:lstStyle/>
          <a:p>
            <a:fld id="{88E269C6-1C3B-B748-898C-5FEEE5C106E5}" type="datetime1">
              <a:rPr lang="en-US" smtClean="0"/>
              <a:t>6/28/26</a:t>
            </a:fld>
            <a:endParaRPr lang="en-US"/>
          </a:p>
        </p:txBody>
      </p:sp>
      <p:sp>
        <p:nvSpPr>
          <p:cNvPr id="6" name="Footer Placeholder 5">
            <a:extLst>
              <a:ext uri="{FF2B5EF4-FFF2-40B4-BE49-F238E27FC236}">
                <a16:creationId xmlns:a16="http://schemas.microsoft.com/office/drawing/2014/main" id="{8D05891A-8B3B-FE1B-30A9-AF8294C672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7B5E8D-A493-2E1C-8F54-D682292F6085}"/>
              </a:ext>
            </a:extLst>
          </p:cNvPr>
          <p:cNvSpPr>
            <a:spLocks noGrp="1"/>
          </p:cNvSpPr>
          <p:nvPr>
            <p:ph type="sldNum" sz="quarter" idx="12"/>
          </p:nvPr>
        </p:nvSpPr>
        <p:spPr/>
        <p:txBody>
          <a:bodyPr/>
          <a:lstStyle/>
          <a:p>
            <a:fld id="{42181AB3-6DAD-0C49-9F42-929923E4D705}" type="slidenum">
              <a:rPr lang="en-US" smtClean="0"/>
              <a:t>‹#›</a:t>
            </a:fld>
            <a:endParaRPr lang="en-US"/>
          </a:p>
        </p:txBody>
      </p:sp>
    </p:spTree>
    <p:extLst>
      <p:ext uri="{BB962C8B-B14F-4D97-AF65-F5344CB8AC3E}">
        <p14:creationId xmlns:p14="http://schemas.microsoft.com/office/powerpoint/2010/main" val="1595391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5FB8C-3912-CDA8-0391-718A80F155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540372-0FA6-06C9-652C-A7BE24ACE4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4FC119-E2AC-CB75-5D61-0E2E6CC968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A8D4DC-B937-13E1-FCAE-2A69EABE903A}"/>
              </a:ext>
            </a:extLst>
          </p:cNvPr>
          <p:cNvSpPr>
            <a:spLocks noGrp="1"/>
          </p:cNvSpPr>
          <p:nvPr>
            <p:ph type="dt" sz="half" idx="10"/>
          </p:nvPr>
        </p:nvSpPr>
        <p:spPr/>
        <p:txBody>
          <a:bodyPr/>
          <a:lstStyle/>
          <a:p>
            <a:fld id="{B1B34384-5828-524D-AE74-E172183B8A54}" type="datetime1">
              <a:rPr lang="en-US" smtClean="0"/>
              <a:t>6/28/26</a:t>
            </a:fld>
            <a:endParaRPr lang="en-US"/>
          </a:p>
        </p:txBody>
      </p:sp>
      <p:sp>
        <p:nvSpPr>
          <p:cNvPr id="6" name="Footer Placeholder 5">
            <a:extLst>
              <a:ext uri="{FF2B5EF4-FFF2-40B4-BE49-F238E27FC236}">
                <a16:creationId xmlns:a16="http://schemas.microsoft.com/office/drawing/2014/main" id="{10ED3698-8628-7420-8A3D-0BCF26F4FA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0BFF88-96D1-6179-9933-D317FEA61713}"/>
              </a:ext>
            </a:extLst>
          </p:cNvPr>
          <p:cNvSpPr>
            <a:spLocks noGrp="1"/>
          </p:cNvSpPr>
          <p:nvPr>
            <p:ph type="sldNum" sz="quarter" idx="12"/>
          </p:nvPr>
        </p:nvSpPr>
        <p:spPr/>
        <p:txBody>
          <a:bodyPr/>
          <a:lstStyle/>
          <a:p>
            <a:fld id="{42181AB3-6DAD-0C49-9F42-929923E4D705}" type="slidenum">
              <a:rPr lang="en-US" smtClean="0"/>
              <a:t>‹#›</a:t>
            </a:fld>
            <a:endParaRPr lang="en-US"/>
          </a:p>
        </p:txBody>
      </p:sp>
    </p:spTree>
    <p:extLst>
      <p:ext uri="{BB962C8B-B14F-4D97-AF65-F5344CB8AC3E}">
        <p14:creationId xmlns:p14="http://schemas.microsoft.com/office/powerpoint/2010/main" val="1574418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2A2B0A-B596-415B-E984-14223FC199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E6BE07-05B8-606C-23FB-C71FA50702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6C3BB-E532-104D-5224-8BCAC03CE6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C463D16-3E55-B24F-B8F2-64211E33BA8C}" type="datetime1">
              <a:rPr lang="en-US" smtClean="0"/>
              <a:t>6/28/26</a:t>
            </a:fld>
            <a:endParaRPr lang="en-US"/>
          </a:p>
        </p:txBody>
      </p:sp>
      <p:sp>
        <p:nvSpPr>
          <p:cNvPr id="5" name="Footer Placeholder 4">
            <a:extLst>
              <a:ext uri="{FF2B5EF4-FFF2-40B4-BE49-F238E27FC236}">
                <a16:creationId xmlns:a16="http://schemas.microsoft.com/office/drawing/2014/main" id="{A87DADA8-A67D-29B5-F3F8-E1F8DAB1EB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32424D2-38F5-7076-B0C0-BF97CCC199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2181AB3-6DAD-0C49-9F42-929923E4D705}" type="slidenum">
              <a:rPr lang="en-US" smtClean="0"/>
              <a:t>‹#›</a:t>
            </a:fld>
            <a:endParaRPr lang="en-US"/>
          </a:p>
        </p:txBody>
      </p:sp>
    </p:spTree>
    <p:extLst>
      <p:ext uri="{BB962C8B-B14F-4D97-AF65-F5344CB8AC3E}">
        <p14:creationId xmlns:p14="http://schemas.microsoft.com/office/powerpoint/2010/main" val="9770488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image" Target="../media/image39.emf"/><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B5526-AC1C-241F-28FD-673B7A677EC4}"/>
              </a:ext>
            </a:extLst>
          </p:cNvPr>
          <p:cNvSpPr>
            <a:spLocks noGrp="1"/>
          </p:cNvSpPr>
          <p:nvPr>
            <p:ph type="ctrTitle"/>
          </p:nvPr>
        </p:nvSpPr>
        <p:spPr/>
        <p:txBody>
          <a:bodyPr/>
          <a:lstStyle/>
          <a:p>
            <a:r>
              <a:rPr lang="en-US" dirty="0"/>
              <a:t>CubeSat</a:t>
            </a:r>
            <a:r>
              <a:rPr lang="en-US" baseline="0" dirty="0"/>
              <a:t> </a:t>
            </a:r>
            <a:r>
              <a:rPr lang="en-US" dirty="0"/>
              <a:t>Components and Subsystems</a:t>
            </a:r>
          </a:p>
        </p:txBody>
      </p:sp>
      <p:sp>
        <p:nvSpPr>
          <p:cNvPr id="3" name="Subtitle 2">
            <a:extLst>
              <a:ext uri="{FF2B5EF4-FFF2-40B4-BE49-F238E27FC236}">
                <a16:creationId xmlns:a16="http://schemas.microsoft.com/office/drawing/2014/main" id="{4470DCE9-EE24-783E-AB1D-D422329AB16C}"/>
              </a:ext>
            </a:extLst>
          </p:cNvPr>
          <p:cNvSpPr>
            <a:spLocks noGrp="1"/>
          </p:cNvSpPr>
          <p:nvPr>
            <p:ph type="subTitle" idx="1"/>
          </p:nvPr>
        </p:nvSpPr>
        <p:spPr/>
        <p:txBody>
          <a:bodyPr/>
          <a:lstStyle/>
          <a:p>
            <a:r>
              <a:rPr lang="en-US" dirty="0"/>
              <a:t>Small Satellite </a:t>
            </a:r>
            <a:r>
              <a:rPr lang="en-US"/>
              <a:t>Workshop 2026</a:t>
            </a:r>
            <a:endParaRPr lang="en-US" dirty="0"/>
          </a:p>
          <a:p>
            <a:r>
              <a:rPr lang="en-US" dirty="0"/>
              <a:t>Kangkook Jee</a:t>
            </a:r>
          </a:p>
        </p:txBody>
      </p:sp>
      <p:sp>
        <p:nvSpPr>
          <p:cNvPr id="4" name="Slide Number Placeholder 3">
            <a:extLst>
              <a:ext uri="{FF2B5EF4-FFF2-40B4-BE49-F238E27FC236}">
                <a16:creationId xmlns:a16="http://schemas.microsoft.com/office/drawing/2014/main" id="{3AB6ADD7-DC3E-5176-BCC5-678D7B0074B4}"/>
              </a:ext>
            </a:extLst>
          </p:cNvPr>
          <p:cNvSpPr>
            <a:spLocks noGrp="1"/>
          </p:cNvSpPr>
          <p:nvPr>
            <p:ph type="sldNum" sz="quarter" idx="12"/>
          </p:nvPr>
        </p:nvSpPr>
        <p:spPr/>
        <p:txBody>
          <a:bodyPr/>
          <a:lstStyle/>
          <a:p>
            <a:fld id="{42181AB3-6DAD-0C49-9F42-929923E4D705}" type="slidenum">
              <a:rPr lang="en-US" smtClean="0"/>
              <a:t>1</a:t>
            </a:fld>
            <a:endParaRPr lang="en-US"/>
          </a:p>
        </p:txBody>
      </p:sp>
    </p:spTree>
    <p:extLst>
      <p:ext uri="{BB962C8B-B14F-4D97-AF65-F5344CB8AC3E}">
        <p14:creationId xmlns:p14="http://schemas.microsoft.com/office/powerpoint/2010/main" val="16385401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B2156-CC3F-E0F1-FAE8-97CA2673E9E9}"/>
              </a:ext>
            </a:extLst>
          </p:cNvPr>
          <p:cNvSpPr>
            <a:spLocks noGrp="1"/>
          </p:cNvSpPr>
          <p:nvPr>
            <p:ph type="title"/>
          </p:nvPr>
        </p:nvSpPr>
        <p:spPr/>
        <p:txBody>
          <a:bodyPr/>
          <a:lstStyle/>
          <a:p>
            <a:r>
              <a:rPr lang="en-US" baseline="0" dirty="0"/>
              <a:t>CubeSat Subsystems</a:t>
            </a:r>
            <a:endParaRPr lang="en-US" dirty="0"/>
          </a:p>
        </p:txBody>
      </p:sp>
      <p:sp>
        <p:nvSpPr>
          <p:cNvPr id="3" name="Content Placeholder 2">
            <a:extLst>
              <a:ext uri="{FF2B5EF4-FFF2-40B4-BE49-F238E27FC236}">
                <a16:creationId xmlns:a16="http://schemas.microsoft.com/office/drawing/2014/main" id="{7D7F517E-A0D3-8F46-CD97-43E34F453EE5}"/>
              </a:ext>
            </a:extLst>
          </p:cNvPr>
          <p:cNvSpPr>
            <a:spLocks noGrp="1"/>
          </p:cNvSpPr>
          <p:nvPr>
            <p:ph idx="1"/>
          </p:nvPr>
        </p:nvSpPr>
        <p:spPr/>
        <p:txBody>
          <a:bodyPr/>
          <a:lstStyle/>
          <a:p>
            <a:r>
              <a:rPr lang="en-US" dirty="0"/>
              <a:t>Electric Power</a:t>
            </a:r>
            <a:r>
              <a:rPr lang="en-US" baseline="0" dirty="0"/>
              <a:t> System (EPS) / Power Contro</a:t>
            </a:r>
            <a:r>
              <a:rPr lang="en-US" dirty="0"/>
              <a:t>l System</a:t>
            </a:r>
            <a:endParaRPr lang="en-US" baseline="0" dirty="0"/>
          </a:p>
          <a:p>
            <a:r>
              <a:rPr lang="en-US" baseline="0" dirty="0"/>
              <a:t>Command and Data Handling (C&amp;DH)</a:t>
            </a:r>
          </a:p>
          <a:p>
            <a:r>
              <a:rPr lang="en-US" dirty="0"/>
              <a:t>Attitude Determination</a:t>
            </a:r>
            <a:r>
              <a:rPr lang="en-US" baseline="0" dirty="0"/>
              <a:t> and Control System (ADCS)</a:t>
            </a:r>
          </a:p>
          <a:p>
            <a:r>
              <a:rPr lang="en-US" baseline="0" dirty="0"/>
              <a:t>Communication Modules</a:t>
            </a:r>
          </a:p>
          <a:p>
            <a:r>
              <a:rPr lang="en-US" baseline="0" dirty="0"/>
              <a:t>Thermal Control</a:t>
            </a:r>
          </a:p>
        </p:txBody>
      </p:sp>
      <p:sp>
        <p:nvSpPr>
          <p:cNvPr id="4" name="Slide Number Placeholder 3">
            <a:extLst>
              <a:ext uri="{FF2B5EF4-FFF2-40B4-BE49-F238E27FC236}">
                <a16:creationId xmlns:a16="http://schemas.microsoft.com/office/drawing/2014/main" id="{32E3E670-7B85-454B-3854-EBC829D910BD}"/>
              </a:ext>
            </a:extLst>
          </p:cNvPr>
          <p:cNvSpPr>
            <a:spLocks noGrp="1"/>
          </p:cNvSpPr>
          <p:nvPr>
            <p:ph type="sldNum" sz="quarter" idx="12"/>
          </p:nvPr>
        </p:nvSpPr>
        <p:spPr/>
        <p:txBody>
          <a:bodyPr/>
          <a:lstStyle/>
          <a:p>
            <a:fld id="{42181AB3-6DAD-0C49-9F42-929923E4D705}" type="slidenum">
              <a:rPr lang="en-US" smtClean="0"/>
              <a:t>10</a:t>
            </a:fld>
            <a:endParaRPr lang="en-US"/>
          </a:p>
        </p:txBody>
      </p:sp>
    </p:spTree>
    <p:extLst>
      <p:ext uri="{BB962C8B-B14F-4D97-AF65-F5344CB8AC3E}">
        <p14:creationId xmlns:p14="http://schemas.microsoft.com/office/powerpoint/2010/main" val="1642290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7515-76C2-51CA-AD5B-986E281CD4C5}"/>
              </a:ext>
            </a:extLst>
          </p:cNvPr>
          <p:cNvSpPr>
            <a:spLocks noGrp="1"/>
          </p:cNvSpPr>
          <p:nvPr>
            <p:ph type="title"/>
          </p:nvPr>
        </p:nvSpPr>
        <p:spPr>
          <a:xfrm>
            <a:off x="838200" y="365125"/>
            <a:ext cx="10515600" cy="1003037"/>
          </a:xfrm>
        </p:spPr>
        <p:txBody>
          <a:bodyPr>
            <a:noAutofit/>
          </a:bodyPr>
          <a:lstStyle/>
          <a:p>
            <a:r>
              <a:rPr lang="en-US" sz="3600" kern="1200" dirty="0">
                <a:solidFill>
                  <a:schemeClr val="tx1"/>
                </a:solidFill>
                <a:effectLst/>
                <a:ea typeface="+mn-ea"/>
                <a:cs typeface="+mn-cs"/>
              </a:rPr>
              <a:t>Electric Power</a:t>
            </a:r>
            <a:r>
              <a:rPr lang="en-US" sz="3600" kern="1200" baseline="0" dirty="0">
                <a:solidFill>
                  <a:schemeClr val="tx1"/>
                </a:solidFill>
                <a:effectLst/>
                <a:ea typeface="+mn-ea"/>
                <a:cs typeface="+mn-cs"/>
              </a:rPr>
              <a:t> System (EPS)/Power Contro</a:t>
            </a:r>
            <a:r>
              <a:rPr lang="en-US" sz="3600" dirty="0">
                <a:ea typeface="+mn-ea"/>
                <a:cs typeface="+mn-cs"/>
              </a:rPr>
              <a:t>l Systems</a:t>
            </a:r>
            <a:endParaRPr lang="en-US" sz="3600" dirty="0"/>
          </a:p>
        </p:txBody>
      </p:sp>
      <p:sp>
        <p:nvSpPr>
          <p:cNvPr id="3" name="Content Placeholder 2">
            <a:extLst>
              <a:ext uri="{FF2B5EF4-FFF2-40B4-BE49-F238E27FC236}">
                <a16:creationId xmlns:a16="http://schemas.microsoft.com/office/drawing/2014/main" id="{74AD2574-32A3-9050-C33C-2C80443E5B76}"/>
              </a:ext>
            </a:extLst>
          </p:cNvPr>
          <p:cNvSpPr>
            <a:spLocks noGrp="1"/>
          </p:cNvSpPr>
          <p:nvPr>
            <p:ph idx="1"/>
          </p:nvPr>
        </p:nvSpPr>
        <p:spPr>
          <a:xfrm>
            <a:off x="838200" y="1368162"/>
            <a:ext cx="10515600" cy="1935103"/>
          </a:xfrm>
        </p:spPr>
        <p:txBody>
          <a:bodyPr>
            <a:normAutofit/>
          </a:bodyPr>
          <a:lstStyle/>
          <a:p>
            <a:r>
              <a:rPr lang="en-US" sz="2000" dirty="0">
                <a:solidFill>
                  <a:srgbClr val="000000"/>
                </a:solidFill>
                <a:effectLst/>
              </a:rPr>
              <a:t>Power control systems manage  (1)power generation by solar panels;  (2) storage into secondary batteries; (3) distribution to the satellite components</a:t>
            </a:r>
          </a:p>
          <a:p>
            <a:r>
              <a:rPr lang="en-US" sz="2000" dirty="0">
                <a:solidFill>
                  <a:srgbClr val="000000"/>
                </a:solidFill>
                <a:effectLst/>
              </a:rPr>
              <a:t>Power control systems shall be highly reliable, as compared to other on-board components.</a:t>
            </a:r>
          </a:p>
          <a:p>
            <a:r>
              <a:rPr lang="en-US" sz="2000" dirty="0">
                <a:solidFill>
                  <a:srgbClr val="000000"/>
                </a:solidFill>
                <a:effectLst/>
              </a:rPr>
              <a:t>The size of solar cells and capacity of the battery shall be determined based on the power consumption requirements of the satellite mission.</a:t>
            </a:r>
          </a:p>
          <a:p>
            <a:endParaRPr lang="en-US" sz="2000" dirty="0"/>
          </a:p>
        </p:txBody>
      </p:sp>
      <p:pic>
        <p:nvPicPr>
          <p:cNvPr id="4" name="Picture 3">
            <a:extLst>
              <a:ext uri="{FF2B5EF4-FFF2-40B4-BE49-F238E27FC236}">
                <a16:creationId xmlns:a16="http://schemas.microsoft.com/office/drawing/2014/main" id="{BD5A74A3-8D13-5E89-3C87-AE61C2855681}"/>
              </a:ext>
            </a:extLst>
          </p:cNvPr>
          <p:cNvPicPr>
            <a:picLocks noChangeAspect="1"/>
          </p:cNvPicPr>
          <p:nvPr/>
        </p:nvPicPr>
        <p:blipFill>
          <a:blip r:embed="rId3"/>
          <a:stretch>
            <a:fillRect/>
          </a:stretch>
        </p:blipFill>
        <p:spPr>
          <a:xfrm>
            <a:off x="2209800" y="3226775"/>
            <a:ext cx="7772400" cy="3113273"/>
          </a:xfrm>
          <a:prstGeom prst="rect">
            <a:avLst/>
          </a:prstGeom>
        </p:spPr>
      </p:pic>
      <p:sp>
        <p:nvSpPr>
          <p:cNvPr id="5" name="Slide Number Placeholder 4">
            <a:extLst>
              <a:ext uri="{FF2B5EF4-FFF2-40B4-BE49-F238E27FC236}">
                <a16:creationId xmlns:a16="http://schemas.microsoft.com/office/drawing/2014/main" id="{CE592C08-108E-4CCA-EB9D-22AD2918669B}"/>
              </a:ext>
            </a:extLst>
          </p:cNvPr>
          <p:cNvSpPr>
            <a:spLocks noGrp="1"/>
          </p:cNvSpPr>
          <p:nvPr>
            <p:ph type="sldNum" sz="quarter" idx="12"/>
          </p:nvPr>
        </p:nvSpPr>
        <p:spPr/>
        <p:txBody>
          <a:bodyPr/>
          <a:lstStyle/>
          <a:p>
            <a:fld id="{42181AB3-6DAD-0C49-9F42-929923E4D705}" type="slidenum">
              <a:rPr lang="en-US" smtClean="0"/>
              <a:t>11</a:t>
            </a:fld>
            <a:endParaRPr lang="en-US"/>
          </a:p>
        </p:txBody>
      </p:sp>
    </p:spTree>
    <p:extLst>
      <p:ext uri="{BB962C8B-B14F-4D97-AF65-F5344CB8AC3E}">
        <p14:creationId xmlns:p14="http://schemas.microsoft.com/office/powerpoint/2010/main" val="1674027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3CD6D-C015-9DAE-B2B6-2FEEDAFE78E7}"/>
              </a:ext>
            </a:extLst>
          </p:cNvPr>
          <p:cNvSpPr>
            <a:spLocks noGrp="1"/>
          </p:cNvSpPr>
          <p:nvPr>
            <p:ph type="title"/>
          </p:nvPr>
        </p:nvSpPr>
        <p:spPr>
          <a:xfrm>
            <a:off x="838199" y="365125"/>
            <a:ext cx="10659035" cy="1325563"/>
          </a:xfrm>
        </p:spPr>
        <p:txBody>
          <a:bodyPr>
            <a:normAutofit/>
          </a:bodyPr>
          <a:lstStyle/>
          <a:p>
            <a:pPr lvl="0" rtl="0" eaLnBrk="1" latinLnBrk="0" hangingPunct="1"/>
            <a:r>
              <a:rPr lang="en-US" kern="1200" baseline="0" dirty="0">
                <a:solidFill>
                  <a:schemeClr val="tx1"/>
                </a:solidFill>
                <a:effectLst/>
                <a:ea typeface="+mn-ea"/>
                <a:cs typeface="+mn-cs"/>
              </a:rPr>
              <a:t>Communication System: Transmitter/Receiver</a:t>
            </a:r>
            <a:endParaRPr lang="en-US" dirty="0"/>
          </a:p>
        </p:txBody>
      </p:sp>
      <p:sp>
        <p:nvSpPr>
          <p:cNvPr id="5" name="Content Placeholder 4">
            <a:extLst>
              <a:ext uri="{FF2B5EF4-FFF2-40B4-BE49-F238E27FC236}">
                <a16:creationId xmlns:a16="http://schemas.microsoft.com/office/drawing/2014/main" id="{60F5CA66-0F53-61C1-2F8D-FC796FF6E7D1}"/>
              </a:ext>
            </a:extLst>
          </p:cNvPr>
          <p:cNvSpPr>
            <a:spLocks noGrp="1"/>
          </p:cNvSpPr>
          <p:nvPr>
            <p:ph idx="1"/>
          </p:nvPr>
        </p:nvSpPr>
        <p:spPr>
          <a:xfrm>
            <a:off x="909916" y="1633119"/>
            <a:ext cx="10515600" cy="2773877"/>
          </a:xfrm>
        </p:spPr>
        <p:txBody>
          <a:bodyPr>
            <a:normAutofit/>
          </a:bodyPr>
          <a:lstStyle/>
          <a:p>
            <a:r>
              <a:rPr lang="en-US" sz="1600" dirty="0">
                <a:solidFill>
                  <a:srgbClr val="000000"/>
                </a:solidFill>
                <a:effectLst/>
              </a:rPr>
              <a:t>As the satellite operates remotely in space, information exchange through communication is top priority.</a:t>
            </a:r>
          </a:p>
          <a:p>
            <a:r>
              <a:rPr lang="en-US" sz="1600" dirty="0">
                <a:solidFill>
                  <a:srgbClr val="000000"/>
                </a:solidFill>
                <a:effectLst/>
              </a:rPr>
              <a:t>The communication throughput, especially for the down-link, determines/limits the entire performance of the satellite system itself.</a:t>
            </a:r>
          </a:p>
          <a:p>
            <a:r>
              <a:rPr lang="en-US" sz="1600" dirty="0">
                <a:solidFill>
                  <a:srgbClr val="000000"/>
                </a:solidFill>
                <a:effectLst/>
              </a:rPr>
              <a:t>For high-speed communication, higher electrical power is required, and the temperature of the transmitter increases. (Typically, a ground contact lasts about 10 minutes or less.)</a:t>
            </a:r>
          </a:p>
          <a:p>
            <a:r>
              <a:rPr lang="en-US" sz="1600" dirty="0">
                <a:solidFill>
                  <a:srgbClr val="000000"/>
                </a:solidFill>
                <a:effectLst/>
              </a:rPr>
              <a:t>Rx shall be ideally </a:t>
            </a:r>
            <a:r>
              <a:rPr lang="en-US" sz="1600" b="1" dirty="0">
                <a:solidFill>
                  <a:srgbClr val="000000"/>
                </a:solidFill>
                <a:effectLst/>
              </a:rPr>
              <a:t>powered always</a:t>
            </a:r>
            <a:r>
              <a:rPr lang="en-US" sz="1600" dirty="0">
                <a:solidFill>
                  <a:srgbClr val="000000"/>
                </a:solidFill>
                <a:effectLst/>
              </a:rPr>
              <a:t>,  not to miss any commands sent from the ground station.  </a:t>
            </a:r>
          </a:p>
          <a:p>
            <a:pPr lvl="1"/>
            <a:r>
              <a:rPr lang="en-US" sz="1400" dirty="0">
                <a:solidFill>
                  <a:srgbClr val="000000"/>
                </a:solidFill>
                <a:effectLst/>
              </a:rPr>
              <a:t>Tx can be turned on and off according to the ground contact schedule.</a:t>
            </a:r>
          </a:p>
          <a:p>
            <a:r>
              <a:rPr lang="en-US" sz="1600" dirty="0">
                <a:solidFill>
                  <a:srgbClr val="000000"/>
                </a:solidFill>
                <a:effectLst/>
              </a:rPr>
              <a:t>The amount of mission data down-link can be increased by using more than one ground station if available.</a:t>
            </a:r>
          </a:p>
          <a:p>
            <a:pPr lvl="1"/>
            <a:r>
              <a:rPr lang="en-US" sz="1400" dirty="0">
                <a:solidFill>
                  <a:srgbClr val="000000"/>
                </a:solidFill>
                <a:effectLst/>
              </a:rPr>
              <a:t>Consider Collaborative/Crowd-sourcing satellite operation</a:t>
            </a:r>
          </a:p>
          <a:p>
            <a:endParaRPr lang="en-US" sz="1600" dirty="0">
              <a:solidFill>
                <a:srgbClr val="000000"/>
              </a:solidFill>
              <a:effectLst/>
            </a:endParaRPr>
          </a:p>
          <a:p>
            <a:endParaRPr lang="en-US" sz="1600" dirty="0">
              <a:solidFill>
                <a:srgbClr val="000000"/>
              </a:solidFill>
              <a:effectLst/>
            </a:endParaRPr>
          </a:p>
          <a:p>
            <a:endParaRPr lang="en-US" sz="1600" dirty="0"/>
          </a:p>
        </p:txBody>
      </p:sp>
      <p:pic>
        <p:nvPicPr>
          <p:cNvPr id="6" name="Picture 5">
            <a:extLst>
              <a:ext uri="{FF2B5EF4-FFF2-40B4-BE49-F238E27FC236}">
                <a16:creationId xmlns:a16="http://schemas.microsoft.com/office/drawing/2014/main" id="{2D2EF645-16E4-7777-3248-AF455EABB81A}"/>
              </a:ext>
            </a:extLst>
          </p:cNvPr>
          <p:cNvPicPr>
            <a:picLocks noChangeAspect="1"/>
          </p:cNvPicPr>
          <p:nvPr/>
        </p:nvPicPr>
        <p:blipFill>
          <a:blip r:embed="rId3"/>
          <a:stretch>
            <a:fillRect/>
          </a:stretch>
        </p:blipFill>
        <p:spPr>
          <a:xfrm>
            <a:off x="1690722" y="5127508"/>
            <a:ext cx="5067587" cy="1443629"/>
          </a:xfrm>
          <a:prstGeom prst="rect">
            <a:avLst/>
          </a:prstGeom>
        </p:spPr>
      </p:pic>
      <p:pic>
        <p:nvPicPr>
          <p:cNvPr id="7" name="Picture 6">
            <a:extLst>
              <a:ext uri="{FF2B5EF4-FFF2-40B4-BE49-F238E27FC236}">
                <a16:creationId xmlns:a16="http://schemas.microsoft.com/office/drawing/2014/main" id="{ABCCE447-F763-EAFC-449B-86F98160D5BF}"/>
              </a:ext>
            </a:extLst>
          </p:cNvPr>
          <p:cNvPicPr>
            <a:picLocks noChangeAspect="1"/>
          </p:cNvPicPr>
          <p:nvPr/>
        </p:nvPicPr>
        <p:blipFill>
          <a:blip r:embed="rId4"/>
          <a:stretch>
            <a:fillRect/>
          </a:stretch>
        </p:blipFill>
        <p:spPr>
          <a:xfrm>
            <a:off x="7270844" y="4037489"/>
            <a:ext cx="2983316" cy="2550122"/>
          </a:xfrm>
          <a:prstGeom prst="rect">
            <a:avLst/>
          </a:prstGeom>
        </p:spPr>
      </p:pic>
      <p:sp>
        <p:nvSpPr>
          <p:cNvPr id="9" name="TextBox 8">
            <a:extLst>
              <a:ext uri="{FF2B5EF4-FFF2-40B4-BE49-F238E27FC236}">
                <a16:creationId xmlns:a16="http://schemas.microsoft.com/office/drawing/2014/main" id="{4C86CBD2-6CBE-1190-76E6-152CBDF50710}"/>
              </a:ext>
            </a:extLst>
          </p:cNvPr>
          <p:cNvSpPr txBox="1"/>
          <p:nvPr/>
        </p:nvSpPr>
        <p:spPr>
          <a:xfrm>
            <a:off x="1690722" y="6604084"/>
            <a:ext cx="8448088" cy="253916"/>
          </a:xfrm>
          <a:prstGeom prst="rect">
            <a:avLst/>
          </a:prstGeom>
          <a:noFill/>
        </p:spPr>
        <p:txBody>
          <a:bodyPr wrap="square">
            <a:spAutoFit/>
          </a:bodyPr>
          <a:lstStyle/>
          <a:p>
            <a:r>
              <a:rPr lang="en-US" sz="1050" dirty="0">
                <a:solidFill>
                  <a:srgbClr val="000000"/>
                </a:solidFill>
                <a:effectLst/>
                <a:latin typeface="Helvetica" pitchFamily="2" charset="0"/>
              </a:rPr>
              <a:t>CubeSat S-band RF Transmitter and Receiver, X-band Transmitter, and inside of the X-band Transmitter (from left to right) © </a:t>
            </a:r>
            <a:r>
              <a:rPr lang="en-US" sz="1050" dirty="0" err="1">
                <a:solidFill>
                  <a:srgbClr val="000000"/>
                </a:solidFill>
                <a:effectLst/>
                <a:latin typeface="Helvetica" pitchFamily="2" charset="0"/>
              </a:rPr>
              <a:t>Addnics</a:t>
            </a:r>
            <a:r>
              <a:rPr lang="en-US" sz="1050" dirty="0">
                <a:solidFill>
                  <a:srgbClr val="000000"/>
                </a:solidFill>
                <a:effectLst/>
                <a:latin typeface="Helvetica" pitchFamily="2" charset="0"/>
              </a:rPr>
              <a:t> corp.</a:t>
            </a:r>
          </a:p>
        </p:txBody>
      </p:sp>
      <p:sp>
        <p:nvSpPr>
          <p:cNvPr id="10" name="Slide Number Placeholder 9">
            <a:extLst>
              <a:ext uri="{FF2B5EF4-FFF2-40B4-BE49-F238E27FC236}">
                <a16:creationId xmlns:a16="http://schemas.microsoft.com/office/drawing/2014/main" id="{64F1BC5C-F07F-4EAA-4834-A726BBBFC5C6}"/>
              </a:ext>
            </a:extLst>
          </p:cNvPr>
          <p:cNvSpPr>
            <a:spLocks noGrp="1"/>
          </p:cNvSpPr>
          <p:nvPr>
            <p:ph type="sldNum" sz="quarter" idx="12"/>
          </p:nvPr>
        </p:nvSpPr>
        <p:spPr/>
        <p:txBody>
          <a:bodyPr/>
          <a:lstStyle/>
          <a:p>
            <a:fld id="{42181AB3-6DAD-0C49-9F42-929923E4D705}" type="slidenum">
              <a:rPr lang="en-US" smtClean="0"/>
              <a:t>12</a:t>
            </a:fld>
            <a:endParaRPr lang="en-US"/>
          </a:p>
        </p:txBody>
      </p:sp>
    </p:spTree>
    <p:extLst>
      <p:ext uri="{BB962C8B-B14F-4D97-AF65-F5344CB8AC3E}">
        <p14:creationId xmlns:p14="http://schemas.microsoft.com/office/powerpoint/2010/main" val="3482860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01C69-3F21-3101-588A-A30BD2FD09A0}"/>
              </a:ext>
            </a:extLst>
          </p:cNvPr>
          <p:cNvSpPr>
            <a:spLocks noGrp="1"/>
          </p:cNvSpPr>
          <p:nvPr>
            <p:ph type="title"/>
          </p:nvPr>
        </p:nvSpPr>
        <p:spPr/>
        <p:txBody>
          <a:bodyPr/>
          <a:lstStyle/>
          <a:p>
            <a:r>
              <a:rPr lang="en-US" dirty="0"/>
              <a:t>Communication System: Antenna</a:t>
            </a:r>
          </a:p>
        </p:txBody>
      </p:sp>
      <p:pic>
        <p:nvPicPr>
          <p:cNvPr id="4" name="Content Placeholder 3">
            <a:extLst>
              <a:ext uri="{FF2B5EF4-FFF2-40B4-BE49-F238E27FC236}">
                <a16:creationId xmlns:a16="http://schemas.microsoft.com/office/drawing/2014/main" id="{AD83C2E3-919F-DE75-0848-6DB2D8B37386}"/>
              </a:ext>
            </a:extLst>
          </p:cNvPr>
          <p:cNvPicPr>
            <a:picLocks noGrp="1" noChangeAspect="1"/>
          </p:cNvPicPr>
          <p:nvPr>
            <p:ph idx="1"/>
          </p:nvPr>
        </p:nvPicPr>
        <p:blipFill>
          <a:blip r:embed="rId3"/>
          <a:stretch>
            <a:fillRect/>
          </a:stretch>
        </p:blipFill>
        <p:spPr>
          <a:xfrm>
            <a:off x="483769" y="1498183"/>
            <a:ext cx="11224462" cy="4994692"/>
          </a:xfrm>
          <a:prstGeom prst="rect">
            <a:avLst/>
          </a:prstGeom>
        </p:spPr>
      </p:pic>
      <p:sp>
        <p:nvSpPr>
          <p:cNvPr id="3" name="Slide Number Placeholder 2">
            <a:extLst>
              <a:ext uri="{FF2B5EF4-FFF2-40B4-BE49-F238E27FC236}">
                <a16:creationId xmlns:a16="http://schemas.microsoft.com/office/drawing/2014/main" id="{33ABAE16-B3D2-9690-B5DA-D27B47E4A092}"/>
              </a:ext>
            </a:extLst>
          </p:cNvPr>
          <p:cNvSpPr>
            <a:spLocks noGrp="1"/>
          </p:cNvSpPr>
          <p:nvPr>
            <p:ph type="sldNum" sz="quarter" idx="12"/>
          </p:nvPr>
        </p:nvSpPr>
        <p:spPr/>
        <p:txBody>
          <a:bodyPr/>
          <a:lstStyle/>
          <a:p>
            <a:fld id="{42181AB3-6DAD-0C49-9F42-929923E4D705}" type="slidenum">
              <a:rPr lang="en-US" smtClean="0"/>
              <a:t>13</a:t>
            </a:fld>
            <a:endParaRPr lang="en-US"/>
          </a:p>
        </p:txBody>
      </p:sp>
    </p:spTree>
    <p:extLst>
      <p:ext uri="{BB962C8B-B14F-4D97-AF65-F5344CB8AC3E}">
        <p14:creationId xmlns:p14="http://schemas.microsoft.com/office/powerpoint/2010/main" val="1760100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C7A8E-9340-7F73-9C72-1F7A72520B5E}"/>
              </a:ext>
            </a:extLst>
          </p:cNvPr>
          <p:cNvSpPr>
            <a:spLocks noGrp="1"/>
          </p:cNvSpPr>
          <p:nvPr>
            <p:ph type="title"/>
          </p:nvPr>
        </p:nvSpPr>
        <p:spPr/>
        <p:txBody>
          <a:bodyPr/>
          <a:lstStyle/>
          <a:p>
            <a:r>
              <a:rPr lang="en-US" dirty="0"/>
              <a:t>Satellite RF  Frequency Band</a:t>
            </a:r>
          </a:p>
        </p:txBody>
      </p:sp>
      <p:pic>
        <p:nvPicPr>
          <p:cNvPr id="1026" name="Picture 2" descr="Satellite frequency bands">
            <a:extLst>
              <a:ext uri="{FF2B5EF4-FFF2-40B4-BE49-F238E27FC236}">
                <a16:creationId xmlns:a16="http://schemas.microsoft.com/office/drawing/2014/main" id="{34C65D87-5373-5522-E7BF-4AABB022F9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79" y="1913285"/>
            <a:ext cx="6295705" cy="473493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72A850CD-1646-E567-C792-F61E780E24D1}"/>
              </a:ext>
            </a:extLst>
          </p:cNvPr>
          <p:cNvSpPr>
            <a:spLocks noGrp="1"/>
          </p:cNvSpPr>
          <p:nvPr>
            <p:ph idx="1"/>
          </p:nvPr>
        </p:nvSpPr>
        <p:spPr>
          <a:xfrm>
            <a:off x="838200" y="1825625"/>
            <a:ext cx="10515600" cy="3014507"/>
          </a:xfrm>
        </p:spPr>
        <p:txBody>
          <a:bodyPr/>
          <a:lstStyle/>
          <a:p>
            <a:endParaRPr lang="en-US" dirty="0"/>
          </a:p>
        </p:txBody>
      </p:sp>
      <p:pic>
        <p:nvPicPr>
          <p:cNvPr id="1030" name="Picture 6" descr="Satellite Frequency Bands L S C X Ku Ka band">
            <a:extLst>
              <a:ext uri="{FF2B5EF4-FFF2-40B4-BE49-F238E27FC236}">
                <a16:creationId xmlns:a16="http://schemas.microsoft.com/office/drawing/2014/main" id="{20D168D2-1A93-216B-9D2A-AF2FBD8E11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8850" y="2454966"/>
            <a:ext cx="5099050" cy="3384550"/>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549C366A-7583-1EE6-FFC2-09C3CBD91FF0}"/>
              </a:ext>
            </a:extLst>
          </p:cNvPr>
          <p:cNvSpPr>
            <a:spLocks noGrp="1"/>
          </p:cNvSpPr>
          <p:nvPr>
            <p:ph type="sldNum" sz="quarter" idx="12"/>
          </p:nvPr>
        </p:nvSpPr>
        <p:spPr/>
        <p:txBody>
          <a:bodyPr/>
          <a:lstStyle/>
          <a:p>
            <a:fld id="{42181AB3-6DAD-0C49-9F42-929923E4D705}" type="slidenum">
              <a:rPr lang="en-US" smtClean="0"/>
              <a:t>14</a:t>
            </a:fld>
            <a:endParaRPr lang="en-US"/>
          </a:p>
        </p:txBody>
      </p:sp>
    </p:spTree>
    <p:extLst>
      <p:ext uri="{BB962C8B-B14F-4D97-AF65-F5344CB8AC3E}">
        <p14:creationId xmlns:p14="http://schemas.microsoft.com/office/powerpoint/2010/main" val="3213489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910F6-AB7E-0270-1FA7-FAE2A2BC2C8A}"/>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323B3A99-4827-4323-E25A-0480219E30AB}"/>
              </a:ext>
            </a:extLst>
          </p:cNvPr>
          <p:cNvPicPr>
            <a:picLocks noGrp="1" noChangeAspect="1"/>
          </p:cNvPicPr>
          <p:nvPr>
            <p:ph idx="1"/>
          </p:nvPr>
        </p:nvPicPr>
        <p:blipFill>
          <a:blip r:embed="rId3"/>
          <a:stretch>
            <a:fillRect/>
          </a:stretch>
        </p:blipFill>
        <p:spPr>
          <a:xfrm>
            <a:off x="502700" y="-61587"/>
            <a:ext cx="10910112" cy="6981173"/>
          </a:xfrm>
        </p:spPr>
      </p:pic>
      <p:sp>
        <p:nvSpPr>
          <p:cNvPr id="6" name="Slide Number Placeholder 5">
            <a:extLst>
              <a:ext uri="{FF2B5EF4-FFF2-40B4-BE49-F238E27FC236}">
                <a16:creationId xmlns:a16="http://schemas.microsoft.com/office/drawing/2014/main" id="{1D561C56-8FF9-F072-8C3B-55B16EA009AE}"/>
              </a:ext>
            </a:extLst>
          </p:cNvPr>
          <p:cNvSpPr>
            <a:spLocks noGrp="1"/>
          </p:cNvSpPr>
          <p:nvPr>
            <p:ph type="sldNum" sz="quarter" idx="12"/>
          </p:nvPr>
        </p:nvSpPr>
        <p:spPr/>
        <p:txBody>
          <a:bodyPr/>
          <a:lstStyle/>
          <a:p>
            <a:fld id="{42181AB3-6DAD-0C49-9F42-929923E4D705}" type="slidenum">
              <a:rPr lang="en-US" smtClean="0"/>
              <a:t>15</a:t>
            </a:fld>
            <a:endParaRPr lang="en-US"/>
          </a:p>
        </p:txBody>
      </p:sp>
    </p:spTree>
    <p:extLst>
      <p:ext uri="{BB962C8B-B14F-4D97-AF65-F5344CB8AC3E}">
        <p14:creationId xmlns:p14="http://schemas.microsoft.com/office/powerpoint/2010/main" val="1852007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C7A8E-9340-7F73-9C72-1F7A72520B5E}"/>
              </a:ext>
            </a:extLst>
          </p:cNvPr>
          <p:cNvSpPr>
            <a:spLocks noGrp="1"/>
          </p:cNvSpPr>
          <p:nvPr>
            <p:ph type="title"/>
          </p:nvPr>
        </p:nvSpPr>
        <p:spPr/>
        <p:txBody>
          <a:bodyPr/>
          <a:lstStyle/>
          <a:p>
            <a:r>
              <a:rPr lang="en-US" dirty="0"/>
              <a:t>Satellite RF  Frequency Band</a:t>
            </a:r>
          </a:p>
        </p:txBody>
      </p:sp>
      <p:sp>
        <p:nvSpPr>
          <p:cNvPr id="3" name="Content Placeholder 2">
            <a:extLst>
              <a:ext uri="{FF2B5EF4-FFF2-40B4-BE49-F238E27FC236}">
                <a16:creationId xmlns:a16="http://schemas.microsoft.com/office/drawing/2014/main" id="{6A09A4B7-31ED-7949-FE03-01045E742504}"/>
              </a:ext>
            </a:extLst>
          </p:cNvPr>
          <p:cNvSpPr>
            <a:spLocks noGrp="1"/>
          </p:cNvSpPr>
          <p:nvPr>
            <p:ph idx="1"/>
          </p:nvPr>
        </p:nvSpPr>
        <p:spPr/>
        <p:txBody>
          <a:bodyPr/>
          <a:lstStyle/>
          <a:p>
            <a:endParaRPr lang="en-US"/>
          </a:p>
        </p:txBody>
      </p:sp>
      <p:pic>
        <p:nvPicPr>
          <p:cNvPr id="1028" name="Picture 4">
            <a:extLst>
              <a:ext uri="{FF2B5EF4-FFF2-40B4-BE49-F238E27FC236}">
                <a16:creationId xmlns:a16="http://schemas.microsoft.com/office/drawing/2014/main" id="{F6524194-9BE4-325B-9BFE-9CAAC7818C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9233" y="2064898"/>
            <a:ext cx="5017741" cy="376330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22483605-3FA8-455E-1E5E-EB9E312A2E51}"/>
              </a:ext>
            </a:extLst>
          </p:cNvPr>
          <p:cNvSpPr>
            <a:spLocks noGrp="1"/>
          </p:cNvSpPr>
          <p:nvPr>
            <p:ph type="sldNum" sz="quarter" idx="12"/>
          </p:nvPr>
        </p:nvSpPr>
        <p:spPr/>
        <p:txBody>
          <a:bodyPr/>
          <a:lstStyle/>
          <a:p>
            <a:fld id="{42181AB3-6DAD-0C49-9F42-929923E4D705}" type="slidenum">
              <a:rPr lang="en-US" smtClean="0"/>
              <a:t>16</a:t>
            </a:fld>
            <a:endParaRPr lang="en-US"/>
          </a:p>
        </p:txBody>
      </p:sp>
    </p:spTree>
    <p:extLst>
      <p:ext uri="{BB962C8B-B14F-4D97-AF65-F5344CB8AC3E}">
        <p14:creationId xmlns:p14="http://schemas.microsoft.com/office/powerpoint/2010/main" val="4087346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27782-0D56-A303-5EC9-17E678050420}"/>
              </a:ext>
            </a:extLst>
          </p:cNvPr>
          <p:cNvSpPr>
            <a:spLocks noGrp="1"/>
          </p:cNvSpPr>
          <p:nvPr>
            <p:ph type="title"/>
          </p:nvPr>
        </p:nvSpPr>
        <p:spPr/>
        <p:txBody>
          <a:bodyPr/>
          <a:lstStyle/>
          <a:p>
            <a:r>
              <a:rPr lang="en-US" dirty="0"/>
              <a:t>Command and Data Handling System</a:t>
            </a:r>
          </a:p>
        </p:txBody>
      </p:sp>
      <p:sp>
        <p:nvSpPr>
          <p:cNvPr id="5" name="Content Placeholder 4">
            <a:extLst>
              <a:ext uri="{FF2B5EF4-FFF2-40B4-BE49-F238E27FC236}">
                <a16:creationId xmlns:a16="http://schemas.microsoft.com/office/drawing/2014/main" id="{B1922564-6957-7B49-4D6F-4FA94A979ADC}"/>
              </a:ext>
            </a:extLst>
          </p:cNvPr>
          <p:cNvSpPr>
            <a:spLocks noGrp="1"/>
          </p:cNvSpPr>
          <p:nvPr>
            <p:ph idx="1"/>
          </p:nvPr>
        </p:nvSpPr>
        <p:spPr>
          <a:xfrm>
            <a:off x="838200" y="1690688"/>
            <a:ext cx="10515600" cy="2450742"/>
          </a:xfrm>
        </p:spPr>
        <p:txBody>
          <a:bodyPr>
            <a:normAutofit lnSpcReduction="10000"/>
          </a:bodyPr>
          <a:lstStyle/>
          <a:p>
            <a:r>
              <a:rPr lang="en-US" sz="2000" dirty="0">
                <a:solidFill>
                  <a:srgbClr val="000000"/>
                </a:solidFill>
                <a:effectLst/>
              </a:rPr>
              <a:t>Command and Data Handling System (C&amp;DH) manages (1) data handling, (2) components commanding/monitoring,  (3) data storage, (3) signal processing (for communication), and (4) error handling inside the satellite.</a:t>
            </a:r>
          </a:p>
          <a:p>
            <a:r>
              <a:rPr lang="en-US" sz="2000" dirty="0">
                <a:solidFill>
                  <a:srgbClr val="000000"/>
                </a:solidFill>
                <a:effectLst/>
              </a:rPr>
              <a:t>Certain levels of autonomous functions need to be implemented in C&amp;DH so that satellites can survive in the space environment.</a:t>
            </a:r>
          </a:p>
          <a:p>
            <a:r>
              <a:rPr lang="en-US" sz="2000" dirty="0">
                <a:solidFill>
                  <a:srgbClr val="000000"/>
                </a:solidFill>
                <a:effectLst/>
              </a:rPr>
              <a:t>A high level of reliability is required for the C&amp;DH computers. When errors occur, due to e.g., radiation effects, the power control system shall power cycle (power off /on) the computer either autonomously or by telecommand from the ground station</a:t>
            </a:r>
          </a:p>
        </p:txBody>
      </p:sp>
      <p:pic>
        <p:nvPicPr>
          <p:cNvPr id="6" name="Picture 5">
            <a:extLst>
              <a:ext uri="{FF2B5EF4-FFF2-40B4-BE49-F238E27FC236}">
                <a16:creationId xmlns:a16="http://schemas.microsoft.com/office/drawing/2014/main" id="{6116C3C4-7F35-591E-2FBC-14F312EFC00B}"/>
              </a:ext>
            </a:extLst>
          </p:cNvPr>
          <p:cNvPicPr>
            <a:picLocks noChangeAspect="1"/>
          </p:cNvPicPr>
          <p:nvPr/>
        </p:nvPicPr>
        <p:blipFill>
          <a:blip r:embed="rId3"/>
          <a:stretch>
            <a:fillRect/>
          </a:stretch>
        </p:blipFill>
        <p:spPr>
          <a:xfrm>
            <a:off x="1914167" y="4411304"/>
            <a:ext cx="7772400" cy="2337048"/>
          </a:xfrm>
          <a:prstGeom prst="rect">
            <a:avLst/>
          </a:prstGeom>
        </p:spPr>
      </p:pic>
      <p:sp>
        <p:nvSpPr>
          <p:cNvPr id="7" name="Slide Number Placeholder 6">
            <a:extLst>
              <a:ext uri="{FF2B5EF4-FFF2-40B4-BE49-F238E27FC236}">
                <a16:creationId xmlns:a16="http://schemas.microsoft.com/office/drawing/2014/main" id="{8393C9C0-321B-3CE0-33E4-147620CF9A13}"/>
              </a:ext>
            </a:extLst>
          </p:cNvPr>
          <p:cNvSpPr>
            <a:spLocks noGrp="1"/>
          </p:cNvSpPr>
          <p:nvPr>
            <p:ph type="sldNum" sz="quarter" idx="12"/>
          </p:nvPr>
        </p:nvSpPr>
        <p:spPr/>
        <p:txBody>
          <a:bodyPr/>
          <a:lstStyle/>
          <a:p>
            <a:fld id="{42181AB3-6DAD-0C49-9F42-929923E4D705}" type="slidenum">
              <a:rPr lang="en-US" smtClean="0"/>
              <a:t>17</a:t>
            </a:fld>
            <a:endParaRPr lang="en-US"/>
          </a:p>
        </p:txBody>
      </p:sp>
    </p:spTree>
    <p:extLst>
      <p:ext uri="{BB962C8B-B14F-4D97-AF65-F5344CB8AC3E}">
        <p14:creationId xmlns:p14="http://schemas.microsoft.com/office/powerpoint/2010/main" val="1628165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B9076-DF65-00B9-977E-78BC433B3AE3}"/>
              </a:ext>
            </a:extLst>
          </p:cNvPr>
          <p:cNvSpPr>
            <a:spLocks noGrp="1"/>
          </p:cNvSpPr>
          <p:nvPr>
            <p:ph type="title"/>
          </p:nvPr>
        </p:nvSpPr>
        <p:spPr/>
        <p:txBody>
          <a:bodyPr/>
          <a:lstStyle/>
          <a:p>
            <a:r>
              <a:rPr lang="en-US" dirty="0"/>
              <a:t>Structure and Mechanical System</a:t>
            </a:r>
          </a:p>
        </p:txBody>
      </p:sp>
      <p:sp>
        <p:nvSpPr>
          <p:cNvPr id="6" name="Content Placeholder 5">
            <a:extLst>
              <a:ext uri="{FF2B5EF4-FFF2-40B4-BE49-F238E27FC236}">
                <a16:creationId xmlns:a16="http://schemas.microsoft.com/office/drawing/2014/main" id="{DE519F92-8C98-1C20-E2FA-6A687CF5B5BB}"/>
              </a:ext>
            </a:extLst>
          </p:cNvPr>
          <p:cNvSpPr>
            <a:spLocks noGrp="1"/>
          </p:cNvSpPr>
          <p:nvPr>
            <p:ph idx="1"/>
          </p:nvPr>
        </p:nvSpPr>
        <p:spPr>
          <a:xfrm>
            <a:off x="838200" y="1825625"/>
            <a:ext cx="8470805" cy="4351338"/>
          </a:xfrm>
        </p:spPr>
        <p:txBody>
          <a:bodyPr>
            <a:normAutofit fontScale="85000" lnSpcReduction="20000"/>
          </a:bodyPr>
          <a:lstStyle/>
          <a:p>
            <a:r>
              <a:rPr lang="en-US" dirty="0">
                <a:solidFill>
                  <a:srgbClr val="000000"/>
                </a:solidFill>
                <a:effectLst/>
              </a:rPr>
              <a:t>Structure System</a:t>
            </a:r>
          </a:p>
          <a:p>
            <a:pPr lvl="1"/>
            <a:r>
              <a:rPr lang="en-US" dirty="0">
                <a:solidFill>
                  <a:srgbClr val="000000"/>
                </a:solidFill>
                <a:effectLst/>
              </a:rPr>
              <a:t>Is the main interface with the launch vehicle. CubeSats </a:t>
            </a:r>
            <a:r>
              <a:rPr lang="en-US" dirty="0">
                <a:solidFill>
                  <a:srgbClr val="000000"/>
                </a:solidFill>
              </a:rPr>
              <a:t>have </a:t>
            </a:r>
            <a:r>
              <a:rPr lang="en-US" dirty="0">
                <a:solidFill>
                  <a:srgbClr val="000000"/>
                </a:solidFill>
                <a:effectLst/>
              </a:rPr>
              <a:t>the rails that connects between the satellite and the deployer pod.</a:t>
            </a:r>
          </a:p>
          <a:p>
            <a:pPr lvl="1"/>
            <a:r>
              <a:rPr lang="en-US" dirty="0">
                <a:solidFill>
                  <a:srgbClr val="000000"/>
                </a:solidFill>
                <a:effectLst/>
              </a:rPr>
              <a:t>CubeSat specification dictates the entire form-factors</a:t>
            </a:r>
          </a:p>
          <a:p>
            <a:pPr lvl="2"/>
            <a:r>
              <a:rPr lang="en-US" dirty="0">
                <a:solidFill>
                  <a:srgbClr val="000000"/>
                </a:solidFill>
                <a:effectLst/>
              </a:rPr>
              <a:t>the outer dimensions, surface area, and surface treatment of the rails and outer envelope of the entire satellite.</a:t>
            </a:r>
          </a:p>
          <a:p>
            <a:pPr lvl="1"/>
            <a:r>
              <a:rPr lang="en-US" dirty="0">
                <a:solidFill>
                  <a:srgbClr val="000000"/>
                </a:solidFill>
                <a:effectLst/>
              </a:rPr>
              <a:t>The structure system shall withstand a launch environment, such as vibration, static acceleration, shock, (acoustic, air venting), etc.</a:t>
            </a:r>
          </a:p>
          <a:p>
            <a:endParaRPr lang="en-US" dirty="0">
              <a:solidFill>
                <a:srgbClr val="000000"/>
              </a:solidFill>
              <a:effectLst/>
            </a:endParaRPr>
          </a:p>
          <a:p>
            <a:r>
              <a:rPr lang="en-US" dirty="0">
                <a:solidFill>
                  <a:srgbClr val="000000"/>
                </a:solidFill>
                <a:effectLst/>
              </a:rPr>
              <a:t>Mechanical System</a:t>
            </a:r>
          </a:p>
          <a:p>
            <a:pPr lvl="1"/>
            <a:r>
              <a:rPr lang="en-US" dirty="0">
                <a:solidFill>
                  <a:srgbClr val="000000"/>
                </a:solidFill>
              </a:rPr>
              <a:t>S</a:t>
            </a:r>
            <a:r>
              <a:rPr lang="en-US" dirty="0">
                <a:solidFill>
                  <a:srgbClr val="000000"/>
                </a:solidFill>
                <a:effectLst/>
              </a:rPr>
              <a:t>eparation switches, deployable antennas, deployable solar panels, shutters, booms, and any other mechanically moving elements on the satellite.</a:t>
            </a:r>
          </a:p>
          <a:p>
            <a:pPr lvl="1"/>
            <a:r>
              <a:rPr lang="en-US" dirty="0">
                <a:solidFill>
                  <a:srgbClr val="000000"/>
                </a:solidFill>
                <a:effectLst/>
              </a:rPr>
              <a:t>The mechanical system shall be safely stowed during the launch to ensure the secure deployment of the CubeSat from the pod.</a:t>
            </a:r>
          </a:p>
        </p:txBody>
      </p:sp>
      <p:pic>
        <p:nvPicPr>
          <p:cNvPr id="7" name="Picture 6">
            <a:extLst>
              <a:ext uri="{FF2B5EF4-FFF2-40B4-BE49-F238E27FC236}">
                <a16:creationId xmlns:a16="http://schemas.microsoft.com/office/drawing/2014/main" id="{403D76EE-B802-1372-37D6-12B9225640AF}"/>
              </a:ext>
            </a:extLst>
          </p:cNvPr>
          <p:cNvPicPr>
            <a:picLocks noChangeAspect="1"/>
          </p:cNvPicPr>
          <p:nvPr/>
        </p:nvPicPr>
        <p:blipFill>
          <a:blip r:embed="rId3"/>
          <a:stretch>
            <a:fillRect/>
          </a:stretch>
        </p:blipFill>
        <p:spPr>
          <a:xfrm>
            <a:off x="9123374" y="914006"/>
            <a:ext cx="3006749" cy="5704887"/>
          </a:xfrm>
          <a:prstGeom prst="rect">
            <a:avLst/>
          </a:prstGeom>
        </p:spPr>
      </p:pic>
      <p:sp>
        <p:nvSpPr>
          <p:cNvPr id="8" name="Slide Number Placeholder 7">
            <a:extLst>
              <a:ext uri="{FF2B5EF4-FFF2-40B4-BE49-F238E27FC236}">
                <a16:creationId xmlns:a16="http://schemas.microsoft.com/office/drawing/2014/main" id="{0F0927F0-6864-C433-6957-CDC638850084}"/>
              </a:ext>
            </a:extLst>
          </p:cNvPr>
          <p:cNvSpPr>
            <a:spLocks noGrp="1"/>
          </p:cNvSpPr>
          <p:nvPr>
            <p:ph type="sldNum" sz="quarter" idx="12"/>
          </p:nvPr>
        </p:nvSpPr>
        <p:spPr/>
        <p:txBody>
          <a:bodyPr/>
          <a:lstStyle/>
          <a:p>
            <a:fld id="{42181AB3-6DAD-0C49-9F42-929923E4D705}" type="slidenum">
              <a:rPr lang="en-US" smtClean="0"/>
              <a:t>18</a:t>
            </a:fld>
            <a:endParaRPr lang="en-US"/>
          </a:p>
        </p:txBody>
      </p:sp>
    </p:spTree>
    <p:extLst>
      <p:ext uri="{BB962C8B-B14F-4D97-AF65-F5344CB8AC3E}">
        <p14:creationId xmlns:p14="http://schemas.microsoft.com/office/powerpoint/2010/main" val="2031074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D833A-3766-9121-3651-E59CC406482F}"/>
              </a:ext>
            </a:extLst>
          </p:cNvPr>
          <p:cNvSpPr>
            <a:spLocks noGrp="1"/>
          </p:cNvSpPr>
          <p:nvPr>
            <p:ph type="title"/>
          </p:nvPr>
        </p:nvSpPr>
        <p:spPr/>
        <p:txBody>
          <a:bodyPr>
            <a:normAutofit/>
          </a:bodyPr>
          <a:lstStyle/>
          <a:p>
            <a:pPr lvl="0" rtl="0" eaLnBrk="1" latinLnBrk="0" hangingPunct="1"/>
            <a:r>
              <a:rPr lang="en-US" kern="1200" baseline="0" dirty="0">
                <a:solidFill>
                  <a:schemeClr val="tx1"/>
                </a:solidFill>
                <a:effectLst/>
                <a:ea typeface="+mn-ea"/>
                <a:cs typeface="+mn-cs"/>
              </a:rPr>
              <a:t>Thermal Control System</a:t>
            </a:r>
            <a:endParaRPr lang="en-US" dirty="0"/>
          </a:p>
        </p:txBody>
      </p:sp>
      <p:sp>
        <p:nvSpPr>
          <p:cNvPr id="5" name="Content Placeholder 4">
            <a:extLst>
              <a:ext uri="{FF2B5EF4-FFF2-40B4-BE49-F238E27FC236}">
                <a16:creationId xmlns:a16="http://schemas.microsoft.com/office/drawing/2014/main" id="{92DDF27B-8162-BBE6-634F-410B994728A3}"/>
              </a:ext>
            </a:extLst>
          </p:cNvPr>
          <p:cNvSpPr>
            <a:spLocks noGrp="1"/>
          </p:cNvSpPr>
          <p:nvPr>
            <p:ph idx="1"/>
          </p:nvPr>
        </p:nvSpPr>
        <p:spPr>
          <a:xfrm>
            <a:off x="867367" y="1591475"/>
            <a:ext cx="6316685" cy="4585488"/>
          </a:xfrm>
        </p:spPr>
        <p:txBody>
          <a:bodyPr>
            <a:normAutofit/>
          </a:bodyPr>
          <a:lstStyle/>
          <a:p>
            <a:r>
              <a:rPr lang="en-US" sz="2400" dirty="0">
                <a:solidFill>
                  <a:srgbClr val="000000"/>
                </a:solidFill>
                <a:effectLst/>
              </a:rPr>
              <a:t>Thermal control of a satellite can be achieved in two different ways:</a:t>
            </a:r>
          </a:p>
          <a:p>
            <a:pPr lvl="1"/>
            <a:r>
              <a:rPr lang="en-US" sz="2000" dirty="0">
                <a:solidFill>
                  <a:srgbClr val="000000"/>
                </a:solidFill>
                <a:effectLst/>
              </a:rPr>
              <a:t>Passive control  and active control</a:t>
            </a:r>
          </a:p>
          <a:p>
            <a:r>
              <a:rPr lang="en-US" sz="2400" dirty="0">
                <a:solidFill>
                  <a:srgbClr val="000000"/>
                </a:solidFill>
                <a:effectLst/>
              </a:rPr>
              <a:t>As active control needs electrical power (heaters/coolers) in general, passive control is common in CubeSats.</a:t>
            </a:r>
          </a:p>
          <a:p>
            <a:r>
              <a:rPr lang="en-US" sz="2400" dirty="0">
                <a:solidFill>
                  <a:srgbClr val="000000"/>
                </a:solidFill>
                <a:effectLst/>
              </a:rPr>
              <a:t>Passive thermal control utilizes different surface materials with different thermo-optical characteristics, for instance: </a:t>
            </a:r>
          </a:p>
          <a:p>
            <a:pPr lvl="1"/>
            <a:r>
              <a:rPr lang="en-US" sz="2000" dirty="0">
                <a:solidFill>
                  <a:srgbClr val="000000"/>
                </a:solidFill>
                <a:effectLst/>
              </a:rPr>
              <a:t>Aluminum surface warms up the temperature, </a:t>
            </a:r>
          </a:p>
          <a:p>
            <a:pPr lvl="1"/>
            <a:r>
              <a:rPr lang="en-US" sz="2000" dirty="0">
                <a:solidFill>
                  <a:srgbClr val="000000"/>
                </a:solidFill>
                <a:effectLst/>
              </a:rPr>
              <a:t>Kapton surface cools down the thermal condition.</a:t>
            </a:r>
          </a:p>
        </p:txBody>
      </p:sp>
      <p:pic>
        <p:nvPicPr>
          <p:cNvPr id="6" name="Picture 5">
            <a:extLst>
              <a:ext uri="{FF2B5EF4-FFF2-40B4-BE49-F238E27FC236}">
                <a16:creationId xmlns:a16="http://schemas.microsoft.com/office/drawing/2014/main" id="{FCA313CC-4E4D-DA77-9390-817D44047172}"/>
              </a:ext>
            </a:extLst>
          </p:cNvPr>
          <p:cNvPicPr>
            <a:picLocks noChangeAspect="1"/>
          </p:cNvPicPr>
          <p:nvPr/>
        </p:nvPicPr>
        <p:blipFill>
          <a:blip r:embed="rId3"/>
          <a:stretch>
            <a:fillRect/>
          </a:stretch>
        </p:blipFill>
        <p:spPr>
          <a:xfrm>
            <a:off x="7308951" y="1357326"/>
            <a:ext cx="4766171" cy="4819637"/>
          </a:xfrm>
          <a:prstGeom prst="rect">
            <a:avLst/>
          </a:prstGeom>
        </p:spPr>
      </p:pic>
      <p:sp>
        <p:nvSpPr>
          <p:cNvPr id="7" name="Slide Number Placeholder 6">
            <a:extLst>
              <a:ext uri="{FF2B5EF4-FFF2-40B4-BE49-F238E27FC236}">
                <a16:creationId xmlns:a16="http://schemas.microsoft.com/office/drawing/2014/main" id="{86E6D569-2D0B-02B0-607F-4D628FCED9EB}"/>
              </a:ext>
            </a:extLst>
          </p:cNvPr>
          <p:cNvSpPr>
            <a:spLocks noGrp="1"/>
          </p:cNvSpPr>
          <p:nvPr>
            <p:ph type="sldNum" sz="quarter" idx="12"/>
          </p:nvPr>
        </p:nvSpPr>
        <p:spPr/>
        <p:txBody>
          <a:bodyPr/>
          <a:lstStyle/>
          <a:p>
            <a:fld id="{42181AB3-6DAD-0C49-9F42-929923E4D705}" type="slidenum">
              <a:rPr lang="en-US" smtClean="0"/>
              <a:t>19</a:t>
            </a:fld>
            <a:endParaRPr lang="en-US"/>
          </a:p>
        </p:txBody>
      </p:sp>
    </p:spTree>
    <p:extLst>
      <p:ext uri="{BB962C8B-B14F-4D97-AF65-F5344CB8AC3E}">
        <p14:creationId xmlns:p14="http://schemas.microsoft.com/office/powerpoint/2010/main" val="3936270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D6324-E0FE-CB16-B52D-3888CCD4D6EF}"/>
              </a:ext>
            </a:extLst>
          </p:cNvPr>
          <p:cNvSpPr>
            <a:spLocks noGrp="1"/>
          </p:cNvSpPr>
          <p:nvPr>
            <p:ph type="title"/>
          </p:nvPr>
        </p:nvSpPr>
        <p:spPr/>
        <p:txBody>
          <a:bodyPr/>
          <a:lstStyle/>
          <a:p>
            <a:r>
              <a:rPr lang="en-US" dirty="0"/>
              <a:t>CubeSat Overview</a:t>
            </a:r>
          </a:p>
        </p:txBody>
      </p:sp>
      <p:sp>
        <p:nvSpPr>
          <p:cNvPr id="3" name="Content Placeholder 2">
            <a:extLst>
              <a:ext uri="{FF2B5EF4-FFF2-40B4-BE49-F238E27FC236}">
                <a16:creationId xmlns:a16="http://schemas.microsoft.com/office/drawing/2014/main" id="{3FB58EBC-34B7-236E-8F80-38E18E904232}"/>
              </a:ext>
            </a:extLst>
          </p:cNvPr>
          <p:cNvSpPr>
            <a:spLocks noGrp="1"/>
          </p:cNvSpPr>
          <p:nvPr>
            <p:ph idx="1"/>
          </p:nvPr>
        </p:nvSpPr>
        <p:spPr/>
        <p:txBody>
          <a:bodyPr/>
          <a:lstStyle/>
          <a:p>
            <a:r>
              <a:rPr lang="en-US" dirty="0"/>
              <a:t>What is CubeSat?</a:t>
            </a:r>
          </a:p>
          <a:p>
            <a:pPr lvl="1"/>
            <a:r>
              <a:rPr lang="en-US" dirty="0"/>
              <a:t>1U,</a:t>
            </a:r>
            <a:r>
              <a:rPr lang="en-US" baseline="0" dirty="0"/>
              <a:t> 2U, 4U, 6U, 6UW</a:t>
            </a:r>
            <a:endParaRPr lang="en-US" dirty="0"/>
          </a:p>
        </p:txBody>
      </p:sp>
      <p:pic>
        <p:nvPicPr>
          <p:cNvPr id="4" name="Picture 3">
            <a:extLst>
              <a:ext uri="{FF2B5EF4-FFF2-40B4-BE49-F238E27FC236}">
                <a16:creationId xmlns:a16="http://schemas.microsoft.com/office/drawing/2014/main" id="{AC45E5EE-554B-8638-FB22-4CF9CC8CAEC3}"/>
              </a:ext>
            </a:extLst>
          </p:cNvPr>
          <p:cNvPicPr>
            <a:picLocks noChangeAspect="1"/>
          </p:cNvPicPr>
          <p:nvPr/>
        </p:nvPicPr>
        <p:blipFill>
          <a:blip r:embed="rId3"/>
          <a:stretch>
            <a:fillRect/>
          </a:stretch>
        </p:blipFill>
        <p:spPr>
          <a:xfrm>
            <a:off x="2075330" y="2794103"/>
            <a:ext cx="7772400" cy="3429925"/>
          </a:xfrm>
          <a:prstGeom prst="rect">
            <a:avLst/>
          </a:prstGeom>
        </p:spPr>
      </p:pic>
      <p:sp>
        <p:nvSpPr>
          <p:cNvPr id="5" name="Slide Number Placeholder 4">
            <a:extLst>
              <a:ext uri="{FF2B5EF4-FFF2-40B4-BE49-F238E27FC236}">
                <a16:creationId xmlns:a16="http://schemas.microsoft.com/office/drawing/2014/main" id="{5722CAA7-B1CD-AE5F-661D-4F74EDF1C69C}"/>
              </a:ext>
            </a:extLst>
          </p:cNvPr>
          <p:cNvSpPr>
            <a:spLocks noGrp="1"/>
          </p:cNvSpPr>
          <p:nvPr>
            <p:ph type="sldNum" sz="quarter" idx="12"/>
          </p:nvPr>
        </p:nvSpPr>
        <p:spPr/>
        <p:txBody>
          <a:bodyPr/>
          <a:lstStyle/>
          <a:p>
            <a:fld id="{42181AB3-6DAD-0C49-9F42-929923E4D705}" type="slidenum">
              <a:rPr lang="en-US" smtClean="0"/>
              <a:t>2</a:t>
            </a:fld>
            <a:endParaRPr lang="en-US"/>
          </a:p>
        </p:txBody>
      </p:sp>
    </p:spTree>
    <p:extLst>
      <p:ext uri="{BB962C8B-B14F-4D97-AF65-F5344CB8AC3E}">
        <p14:creationId xmlns:p14="http://schemas.microsoft.com/office/powerpoint/2010/main" val="40991148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73007-BC6D-A4DD-026E-2603F27940DB}"/>
              </a:ext>
            </a:extLst>
          </p:cNvPr>
          <p:cNvSpPr>
            <a:spLocks noGrp="1"/>
          </p:cNvSpPr>
          <p:nvPr>
            <p:ph type="title"/>
          </p:nvPr>
        </p:nvSpPr>
        <p:spPr/>
        <p:txBody>
          <a:bodyPr>
            <a:normAutofit/>
          </a:bodyPr>
          <a:lstStyle/>
          <a:p>
            <a:pPr lvl="0" rtl="0" eaLnBrk="1" latinLnBrk="0" hangingPunct="1"/>
            <a:r>
              <a:rPr lang="en-US" sz="3600" kern="1200" dirty="0">
                <a:solidFill>
                  <a:schemeClr val="tx1"/>
                </a:solidFill>
                <a:effectLst/>
                <a:ea typeface="+mn-ea"/>
                <a:cs typeface="+mn-cs"/>
              </a:rPr>
              <a:t>Attitude Determination</a:t>
            </a:r>
            <a:r>
              <a:rPr lang="en-US" sz="3600" kern="1200" baseline="0" dirty="0">
                <a:solidFill>
                  <a:schemeClr val="tx1"/>
                </a:solidFill>
                <a:effectLst/>
                <a:ea typeface="+mn-ea"/>
                <a:cs typeface="+mn-cs"/>
              </a:rPr>
              <a:t> and Control System (ADCS)</a:t>
            </a:r>
            <a:endParaRPr lang="en-US" sz="3600" dirty="0"/>
          </a:p>
        </p:txBody>
      </p:sp>
      <p:sp>
        <p:nvSpPr>
          <p:cNvPr id="3" name="Slide Number Placeholder 2">
            <a:extLst>
              <a:ext uri="{FF2B5EF4-FFF2-40B4-BE49-F238E27FC236}">
                <a16:creationId xmlns:a16="http://schemas.microsoft.com/office/drawing/2014/main" id="{F41B7AE6-3769-1A9D-14AE-81BBA2304367}"/>
              </a:ext>
            </a:extLst>
          </p:cNvPr>
          <p:cNvSpPr>
            <a:spLocks noGrp="1"/>
          </p:cNvSpPr>
          <p:nvPr>
            <p:ph type="sldNum" sz="quarter" idx="12"/>
          </p:nvPr>
        </p:nvSpPr>
        <p:spPr/>
        <p:txBody>
          <a:bodyPr/>
          <a:lstStyle/>
          <a:p>
            <a:fld id="{42181AB3-6DAD-0C49-9F42-929923E4D705}" type="slidenum">
              <a:rPr lang="en-US" smtClean="0"/>
              <a:t>20</a:t>
            </a:fld>
            <a:endParaRPr lang="en-US"/>
          </a:p>
        </p:txBody>
      </p:sp>
      <p:sp>
        <p:nvSpPr>
          <p:cNvPr id="6" name="Content Placeholder 5">
            <a:extLst>
              <a:ext uri="{FF2B5EF4-FFF2-40B4-BE49-F238E27FC236}">
                <a16:creationId xmlns:a16="http://schemas.microsoft.com/office/drawing/2014/main" id="{96FA9B6C-9CC3-13DD-F2CE-6E85764FA9DC}"/>
              </a:ext>
            </a:extLst>
          </p:cNvPr>
          <p:cNvSpPr>
            <a:spLocks noGrp="1"/>
          </p:cNvSpPr>
          <p:nvPr>
            <p:ph idx="1"/>
          </p:nvPr>
        </p:nvSpPr>
        <p:spPr>
          <a:xfrm>
            <a:off x="838200" y="1825625"/>
            <a:ext cx="9158323" cy="4351338"/>
          </a:xfrm>
        </p:spPr>
        <p:txBody>
          <a:bodyPr>
            <a:normAutofit fontScale="70000" lnSpcReduction="20000"/>
          </a:bodyPr>
          <a:lstStyle/>
          <a:p>
            <a:r>
              <a:rPr lang="en-US" dirty="0">
                <a:solidFill>
                  <a:srgbClr val="000000"/>
                </a:solidFill>
                <a:effectLst/>
              </a:rPr>
              <a:t>Attitude control capability is required depending on the mission operation of the satellite, such as:</a:t>
            </a:r>
          </a:p>
          <a:p>
            <a:pPr lvl="1"/>
            <a:r>
              <a:rPr lang="en-US" dirty="0">
                <a:solidFill>
                  <a:srgbClr val="000000"/>
                </a:solidFill>
                <a:effectLst/>
              </a:rPr>
              <a:t>Pointing observation instruments toward the target</a:t>
            </a:r>
          </a:p>
          <a:p>
            <a:pPr lvl="1"/>
            <a:r>
              <a:rPr lang="en-US" dirty="0">
                <a:solidFill>
                  <a:srgbClr val="000000"/>
                </a:solidFill>
                <a:effectLst/>
              </a:rPr>
              <a:t>Pointing high-gain antenna toward the ground station for high-speed communication</a:t>
            </a:r>
          </a:p>
          <a:p>
            <a:pPr lvl="1"/>
            <a:r>
              <a:rPr lang="en-US" dirty="0">
                <a:solidFill>
                  <a:srgbClr val="000000"/>
                </a:solidFill>
                <a:effectLst/>
              </a:rPr>
              <a:t>Orienting solar panels toward the sun for larger power generation</a:t>
            </a:r>
          </a:p>
          <a:p>
            <a:r>
              <a:rPr lang="en-US" dirty="0">
                <a:solidFill>
                  <a:srgbClr val="000000"/>
                </a:solidFill>
                <a:effectLst/>
              </a:rPr>
              <a:t>For the attitude control, attitude determination is also necessary beforehand, therefore </a:t>
            </a:r>
            <a:r>
              <a:rPr lang="en-US" i="1" dirty="0">
                <a:solidFill>
                  <a:srgbClr val="000000"/>
                </a:solidFill>
                <a:effectLst/>
              </a:rPr>
              <a:t>attitude determination sensors </a:t>
            </a:r>
            <a:r>
              <a:rPr lang="en-US" dirty="0">
                <a:solidFill>
                  <a:srgbClr val="000000"/>
                </a:solidFill>
                <a:effectLst/>
              </a:rPr>
              <a:t>and </a:t>
            </a:r>
            <a:r>
              <a:rPr lang="en-US" i="1" dirty="0">
                <a:solidFill>
                  <a:srgbClr val="000000"/>
                </a:solidFill>
                <a:effectLst/>
              </a:rPr>
              <a:t>attitude control actuators </a:t>
            </a:r>
            <a:r>
              <a:rPr lang="en-US" dirty="0">
                <a:solidFill>
                  <a:srgbClr val="000000"/>
                </a:solidFill>
                <a:effectLst/>
              </a:rPr>
              <a:t>are required.</a:t>
            </a:r>
          </a:p>
          <a:p>
            <a:r>
              <a:rPr lang="en-US" dirty="0">
                <a:solidFill>
                  <a:srgbClr val="000000"/>
                </a:solidFill>
                <a:effectLst/>
              </a:rPr>
              <a:t>Type of attitude control</a:t>
            </a:r>
          </a:p>
          <a:p>
            <a:pPr marL="914400" lvl="1" indent="-457200">
              <a:buFont typeface="+mj-lt"/>
              <a:buAutoNum type="arabicPeriod"/>
            </a:pPr>
            <a:r>
              <a:rPr lang="en-US" dirty="0">
                <a:solidFill>
                  <a:srgbClr val="000000"/>
                </a:solidFill>
                <a:effectLst/>
              </a:rPr>
              <a:t>Passive control</a:t>
            </a:r>
          </a:p>
          <a:p>
            <a:pPr marL="914400" lvl="1" indent="-457200">
              <a:buFont typeface="+mj-lt"/>
              <a:buAutoNum type="arabicPeriod"/>
            </a:pPr>
            <a:r>
              <a:rPr lang="en-US" dirty="0">
                <a:solidFill>
                  <a:srgbClr val="000000"/>
                </a:solidFill>
                <a:effectLst/>
              </a:rPr>
              <a:t>Active control</a:t>
            </a:r>
          </a:p>
          <a:p>
            <a:r>
              <a:rPr lang="en-US" dirty="0">
                <a:solidFill>
                  <a:srgbClr val="000000"/>
                </a:solidFill>
                <a:effectLst/>
              </a:rPr>
              <a:t>Attitude control modes</a:t>
            </a:r>
          </a:p>
          <a:p>
            <a:pPr marL="914400" lvl="1" indent="-457200">
              <a:buFont typeface="+mj-lt"/>
              <a:buAutoNum type="arabicPeriod"/>
            </a:pPr>
            <a:r>
              <a:rPr lang="en-US" dirty="0">
                <a:solidFill>
                  <a:srgbClr val="000000"/>
                </a:solidFill>
                <a:effectLst/>
              </a:rPr>
              <a:t>Detumbling control </a:t>
            </a:r>
            <a:br>
              <a:rPr lang="en-US" dirty="0">
                <a:solidFill>
                  <a:srgbClr val="000000"/>
                </a:solidFill>
                <a:effectLst/>
              </a:rPr>
            </a:br>
            <a:r>
              <a:rPr lang="en-US" dirty="0">
                <a:solidFill>
                  <a:srgbClr val="000000"/>
                </a:solidFill>
                <a:effectLst/>
              </a:rPr>
              <a:t>(after the separation from the launch vehicle or release from the ISS).</a:t>
            </a:r>
          </a:p>
          <a:p>
            <a:pPr marL="914400" lvl="1" indent="-457200">
              <a:buFont typeface="+mj-lt"/>
              <a:buAutoNum type="arabicPeriod"/>
            </a:pPr>
            <a:r>
              <a:rPr lang="en-US" dirty="0">
                <a:solidFill>
                  <a:srgbClr val="000000"/>
                </a:solidFill>
                <a:effectLst/>
              </a:rPr>
              <a:t>Pointing control: inertial, nadir, target, velocity direction, etc.</a:t>
            </a:r>
          </a:p>
          <a:p>
            <a:endParaRPr lang="en-US" dirty="0"/>
          </a:p>
        </p:txBody>
      </p:sp>
      <p:pic>
        <p:nvPicPr>
          <p:cNvPr id="7" name="Picture 6">
            <a:extLst>
              <a:ext uri="{FF2B5EF4-FFF2-40B4-BE49-F238E27FC236}">
                <a16:creationId xmlns:a16="http://schemas.microsoft.com/office/drawing/2014/main" id="{1F79932D-D3BD-7F78-1254-9B5DB59F3AED}"/>
              </a:ext>
            </a:extLst>
          </p:cNvPr>
          <p:cNvPicPr>
            <a:picLocks noChangeAspect="1"/>
          </p:cNvPicPr>
          <p:nvPr/>
        </p:nvPicPr>
        <p:blipFill>
          <a:blip r:embed="rId3"/>
          <a:stretch>
            <a:fillRect/>
          </a:stretch>
        </p:blipFill>
        <p:spPr>
          <a:xfrm>
            <a:off x="10134404" y="1141281"/>
            <a:ext cx="1497290" cy="5270810"/>
          </a:xfrm>
          <a:prstGeom prst="rect">
            <a:avLst/>
          </a:prstGeom>
        </p:spPr>
      </p:pic>
    </p:spTree>
    <p:extLst>
      <p:ext uri="{BB962C8B-B14F-4D97-AF65-F5344CB8AC3E}">
        <p14:creationId xmlns:p14="http://schemas.microsoft.com/office/powerpoint/2010/main" val="5943432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73007-BC6D-A4DD-026E-2603F27940DB}"/>
              </a:ext>
            </a:extLst>
          </p:cNvPr>
          <p:cNvSpPr>
            <a:spLocks noGrp="1"/>
          </p:cNvSpPr>
          <p:nvPr>
            <p:ph type="title"/>
          </p:nvPr>
        </p:nvSpPr>
        <p:spPr/>
        <p:txBody>
          <a:bodyPr>
            <a:normAutofit/>
          </a:bodyPr>
          <a:lstStyle/>
          <a:p>
            <a:pPr lvl="0" rtl="0" eaLnBrk="1" latinLnBrk="0" hangingPunct="1"/>
            <a:r>
              <a:rPr lang="en-US" sz="3600" kern="1200" baseline="0" dirty="0">
                <a:solidFill>
                  <a:schemeClr val="tx1"/>
                </a:solidFill>
                <a:effectLst/>
                <a:ea typeface="+mn-ea"/>
                <a:cs typeface="+mn-cs"/>
              </a:rPr>
              <a:t>ADCS</a:t>
            </a:r>
            <a:r>
              <a:rPr lang="en-US" sz="3600" dirty="0">
                <a:ea typeface="+mn-ea"/>
                <a:cs typeface="+mn-cs"/>
              </a:rPr>
              <a:t>: Detumbling Control</a:t>
            </a:r>
            <a:endParaRPr lang="en-US" sz="3600" dirty="0"/>
          </a:p>
        </p:txBody>
      </p:sp>
      <p:sp>
        <p:nvSpPr>
          <p:cNvPr id="3" name="Slide Number Placeholder 2">
            <a:extLst>
              <a:ext uri="{FF2B5EF4-FFF2-40B4-BE49-F238E27FC236}">
                <a16:creationId xmlns:a16="http://schemas.microsoft.com/office/drawing/2014/main" id="{E056AAB9-9E21-9513-5C1C-4220A88C688A}"/>
              </a:ext>
            </a:extLst>
          </p:cNvPr>
          <p:cNvSpPr>
            <a:spLocks noGrp="1"/>
          </p:cNvSpPr>
          <p:nvPr>
            <p:ph type="sldNum" sz="quarter" idx="12"/>
          </p:nvPr>
        </p:nvSpPr>
        <p:spPr/>
        <p:txBody>
          <a:bodyPr/>
          <a:lstStyle/>
          <a:p>
            <a:fld id="{42181AB3-6DAD-0C49-9F42-929923E4D705}" type="slidenum">
              <a:rPr lang="en-US" smtClean="0"/>
              <a:t>21</a:t>
            </a:fld>
            <a:endParaRPr lang="en-US"/>
          </a:p>
        </p:txBody>
      </p:sp>
      <p:sp>
        <p:nvSpPr>
          <p:cNvPr id="6" name="Content Placeholder 5">
            <a:extLst>
              <a:ext uri="{FF2B5EF4-FFF2-40B4-BE49-F238E27FC236}">
                <a16:creationId xmlns:a16="http://schemas.microsoft.com/office/drawing/2014/main" id="{55DAB51B-E1BB-42A8-E006-6FDE37BE360E}"/>
              </a:ext>
            </a:extLst>
          </p:cNvPr>
          <p:cNvSpPr>
            <a:spLocks noGrp="1"/>
          </p:cNvSpPr>
          <p:nvPr>
            <p:ph idx="1"/>
          </p:nvPr>
        </p:nvSpPr>
        <p:spPr>
          <a:xfrm>
            <a:off x="838200" y="1825625"/>
            <a:ext cx="8223298" cy="4351338"/>
          </a:xfrm>
        </p:spPr>
        <p:txBody>
          <a:bodyPr>
            <a:normAutofit/>
          </a:bodyPr>
          <a:lstStyle/>
          <a:p>
            <a:r>
              <a:rPr lang="en-US" sz="2400" dirty="0">
                <a:solidFill>
                  <a:srgbClr val="000000"/>
                </a:solidFill>
                <a:effectLst/>
              </a:rPr>
              <a:t>Detumbling Control</a:t>
            </a:r>
          </a:p>
          <a:p>
            <a:pPr lvl="1"/>
            <a:r>
              <a:rPr lang="en-US" sz="2000" dirty="0">
                <a:solidFill>
                  <a:srgbClr val="000000"/>
                </a:solidFill>
                <a:effectLst/>
              </a:rPr>
              <a:t>Satellites can experience high rotational rates after the separation from the launch vehicle, or deployment from the ISS.</a:t>
            </a:r>
          </a:p>
          <a:p>
            <a:pPr lvl="1"/>
            <a:r>
              <a:rPr lang="en-US" sz="2000" dirty="0">
                <a:solidFill>
                  <a:srgbClr val="000000"/>
                </a:solidFill>
                <a:effectLst/>
              </a:rPr>
              <a:t>In general, satellites in a high-speed rotation cannot communicate with the ground station properly.</a:t>
            </a:r>
          </a:p>
          <a:p>
            <a:pPr lvl="1"/>
            <a:r>
              <a:rPr lang="en-US" sz="2000" dirty="0">
                <a:solidFill>
                  <a:srgbClr val="000000"/>
                </a:solidFill>
                <a:effectLst/>
              </a:rPr>
              <a:t>Satellites shall be able to detumble and reduce the rotational speed down to about several degrees per second.</a:t>
            </a:r>
          </a:p>
          <a:p>
            <a:r>
              <a:rPr lang="en-US" sz="2400" dirty="0">
                <a:solidFill>
                  <a:srgbClr val="000000"/>
                </a:solidFill>
                <a:effectLst/>
              </a:rPr>
              <a:t>Type of detumbling control</a:t>
            </a:r>
          </a:p>
          <a:p>
            <a:pPr marL="914400" lvl="1" indent="-457200">
              <a:buFont typeface="+mj-lt"/>
              <a:buAutoNum type="arabicPeriod"/>
            </a:pPr>
            <a:r>
              <a:rPr lang="en-US" sz="2000" dirty="0">
                <a:solidFill>
                  <a:srgbClr val="000000"/>
                </a:solidFill>
                <a:effectLst/>
              </a:rPr>
              <a:t>Active control: Generate magnetic moment by means of magnetic torquers to interact with the Earth’s magnetic field to actively slow down the rotational rate.</a:t>
            </a:r>
          </a:p>
          <a:p>
            <a:pPr marL="914400" lvl="1" indent="-457200">
              <a:buFont typeface="+mj-lt"/>
              <a:buAutoNum type="arabicPeriod"/>
            </a:pPr>
            <a:r>
              <a:rPr lang="en-US" sz="2000" dirty="0">
                <a:solidFill>
                  <a:srgbClr val="000000"/>
                </a:solidFill>
                <a:effectLst/>
              </a:rPr>
              <a:t>Passive control: Utilize permanent magnets and magnetic hysteresis dumpers to passively slow down the rotational rate.</a:t>
            </a:r>
          </a:p>
          <a:p>
            <a:endParaRPr lang="en-US" sz="2400" dirty="0"/>
          </a:p>
        </p:txBody>
      </p:sp>
      <p:pic>
        <p:nvPicPr>
          <p:cNvPr id="7" name="Picture 6">
            <a:extLst>
              <a:ext uri="{FF2B5EF4-FFF2-40B4-BE49-F238E27FC236}">
                <a16:creationId xmlns:a16="http://schemas.microsoft.com/office/drawing/2014/main" id="{A74319CE-6EEC-886D-6972-66C1DCA5A29F}"/>
              </a:ext>
            </a:extLst>
          </p:cNvPr>
          <p:cNvPicPr>
            <a:picLocks noChangeAspect="1"/>
          </p:cNvPicPr>
          <p:nvPr/>
        </p:nvPicPr>
        <p:blipFill>
          <a:blip r:embed="rId3"/>
          <a:stretch>
            <a:fillRect/>
          </a:stretch>
        </p:blipFill>
        <p:spPr>
          <a:xfrm>
            <a:off x="9192022" y="1644650"/>
            <a:ext cx="2510746" cy="4713287"/>
          </a:xfrm>
          <a:prstGeom prst="rect">
            <a:avLst/>
          </a:prstGeom>
        </p:spPr>
      </p:pic>
    </p:spTree>
    <p:extLst>
      <p:ext uri="{BB962C8B-B14F-4D97-AF65-F5344CB8AC3E}">
        <p14:creationId xmlns:p14="http://schemas.microsoft.com/office/powerpoint/2010/main" val="2952984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73007-BC6D-A4DD-026E-2603F27940DB}"/>
              </a:ext>
            </a:extLst>
          </p:cNvPr>
          <p:cNvSpPr>
            <a:spLocks noGrp="1"/>
          </p:cNvSpPr>
          <p:nvPr>
            <p:ph type="title"/>
          </p:nvPr>
        </p:nvSpPr>
        <p:spPr/>
        <p:txBody>
          <a:bodyPr>
            <a:normAutofit/>
          </a:bodyPr>
          <a:lstStyle/>
          <a:p>
            <a:pPr lvl="0" rtl="0" eaLnBrk="1" latinLnBrk="0" hangingPunct="1"/>
            <a:r>
              <a:rPr lang="en-US" sz="3600" kern="1200" baseline="0" dirty="0">
                <a:solidFill>
                  <a:schemeClr val="tx1"/>
                </a:solidFill>
                <a:effectLst/>
                <a:ea typeface="+mn-ea"/>
                <a:cs typeface="+mn-cs"/>
              </a:rPr>
              <a:t>ADCS</a:t>
            </a:r>
            <a:r>
              <a:rPr lang="en-US" sz="3600" dirty="0">
                <a:ea typeface="+mn-ea"/>
                <a:cs typeface="+mn-cs"/>
              </a:rPr>
              <a:t>: Gravity Gradient Control (Passive)</a:t>
            </a:r>
            <a:endParaRPr lang="en-US" sz="3600" dirty="0"/>
          </a:p>
        </p:txBody>
      </p:sp>
      <p:sp>
        <p:nvSpPr>
          <p:cNvPr id="3" name="Slide Number Placeholder 2">
            <a:extLst>
              <a:ext uri="{FF2B5EF4-FFF2-40B4-BE49-F238E27FC236}">
                <a16:creationId xmlns:a16="http://schemas.microsoft.com/office/drawing/2014/main" id="{AF03C5B0-D245-550C-DBEE-4B3724EDA528}"/>
              </a:ext>
            </a:extLst>
          </p:cNvPr>
          <p:cNvSpPr>
            <a:spLocks noGrp="1"/>
          </p:cNvSpPr>
          <p:nvPr>
            <p:ph type="sldNum" sz="quarter" idx="12"/>
          </p:nvPr>
        </p:nvSpPr>
        <p:spPr/>
        <p:txBody>
          <a:bodyPr/>
          <a:lstStyle/>
          <a:p>
            <a:fld id="{42181AB3-6DAD-0C49-9F42-929923E4D705}" type="slidenum">
              <a:rPr lang="en-US" smtClean="0"/>
              <a:t>22</a:t>
            </a:fld>
            <a:endParaRPr lang="en-US"/>
          </a:p>
        </p:txBody>
      </p:sp>
      <p:sp>
        <p:nvSpPr>
          <p:cNvPr id="6" name="Content Placeholder 5">
            <a:extLst>
              <a:ext uri="{FF2B5EF4-FFF2-40B4-BE49-F238E27FC236}">
                <a16:creationId xmlns:a16="http://schemas.microsoft.com/office/drawing/2014/main" id="{711C36F5-47F0-4342-7A1A-5C4A1D484A79}"/>
              </a:ext>
            </a:extLst>
          </p:cNvPr>
          <p:cNvSpPr>
            <a:spLocks noGrp="1"/>
          </p:cNvSpPr>
          <p:nvPr>
            <p:ph idx="1"/>
          </p:nvPr>
        </p:nvSpPr>
        <p:spPr>
          <a:xfrm>
            <a:off x="838200" y="1825625"/>
            <a:ext cx="6765758" cy="4351338"/>
          </a:xfrm>
        </p:spPr>
        <p:txBody>
          <a:bodyPr>
            <a:normAutofit/>
          </a:bodyPr>
          <a:lstStyle/>
          <a:p>
            <a:r>
              <a:rPr lang="en-US" sz="2000" dirty="0">
                <a:solidFill>
                  <a:srgbClr val="000000"/>
                </a:solidFill>
                <a:effectLst/>
              </a:rPr>
              <a:t>Satellites with long shapes and spread mass distribution experience a gravity gradient torque such that the longitudinal direction points toward the Earth.</a:t>
            </a:r>
          </a:p>
          <a:p>
            <a:r>
              <a:rPr lang="en-US" sz="2000" dirty="0">
                <a:solidFill>
                  <a:srgbClr val="000000"/>
                </a:solidFill>
                <a:effectLst/>
              </a:rPr>
              <a:t>Cameras, antennas, and sensors can be pointed toward the Earth without additional electrical power for the attitude control.</a:t>
            </a:r>
          </a:p>
          <a:p>
            <a:r>
              <a:rPr lang="en-US" sz="2000" dirty="0">
                <a:solidFill>
                  <a:srgbClr val="000000"/>
                </a:solidFill>
                <a:effectLst/>
              </a:rPr>
              <a:t>Pointing accuracy is relatively low.</a:t>
            </a:r>
          </a:p>
          <a:p>
            <a:r>
              <a:rPr lang="en-US" sz="2000" dirty="0">
                <a:solidFill>
                  <a:srgbClr val="000000"/>
                </a:solidFill>
                <a:effectLst/>
              </a:rPr>
              <a:t>Can be combined with active attitude control with some attitude control actuators, such as magnetic torquers and reaction wheels.</a:t>
            </a:r>
          </a:p>
          <a:p>
            <a:endParaRPr lang="en-US" sz="2000" dirty="0"/>
          </a:p>
        </p:txBody>
      </p:sp>
      <p:pic>
        <p:nvPicPr>
          <p:cNvPr id="7" name="Picture 6">
            <a:extLst>
              <a:ext uri="{FF2B5EF4-FFF2-40B4-BE49-F238E27FC236}">
                <a16:creationId xmlns:a16="http://schemas.microsoft.com/office/drawing/2014/main" id="{F1550D44-AD3E-1B09-FB9D-363B2945F1B4}"/>
              </a:ext>
            </a:extLst>
          </p:cNvPr>
          <p:cNvPicPr>
            <a:picLocks noChangeAspect="1"/>
          </p:cNvPicPr>
          <p:nvPr/>
        </p:nvPicPr>
        <p:blipFill>
          <a:blip r:embed="rId3"/>
          <a:stretch>
            <a:fillRect/>
          </a:stretch>
        </p:blipFill>
        <p:spPr>
          <a:xfrm>
            <a:off x="8130045" y="1323975"/>
            <a:ext cx="3583425" cy="5032375"/>
          </a:xfrm>
          <a:prstGeom prst="rect">
            <a:avLst/>
          </a:prstGeom>
        </p:spPr>
      </p:pic>
    </p:spTree>
    <p:extLst>
      <p:ext uri="{BB962C8B-B14F-4D97-AF65-F5344CB8AC3E}">
        <p14:creationId xmlns:p14="http://schemas.microsoft.com/office/powerpoint/2010/main" val="1817255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73007-BC6D-A4DD-026E-2603F27940DB}"/>
              </a:ext>
            </a:extLst>
          </p:cNvPr>
          <p:cNvSpPr>
            <a:spLocks noGrp="1"/>
          </p:cNvSpPr>
          <p:nvPr>
            <p:ph type="title"/>
          </p:nvPr>
        </p:nvSpPr>
        <p:spPr/>
        <p:txBody>
          <a:bodyPr>
            <a:normAutofit/>
          </a:bodyPr>
          <a:lstStyle/>
          <a:p>
            <a:pPr lvl="0" rtl="0" eaLnBrk="1" latinLnBrk="0" hangingPunct="1"/>
            <a:r>
              <a:rPr lang="en-US" sz="3600" kern="1200" baseline="0" dirty="0">
                <a:solidFill>
                  <a:schemeClr val="tx1"/>
                </a:solidFill>
                <a:effectLst/>
                <a:ea typeface="+mn-ea"/>
                <a:cs typeface="+mn-cs"/>
              </a:rPr>
              <a:t>ADCS</a:t>
            </a:r>
            <a:r>
              <a:rPr lang="en-US" sz="3600" dirty="0">
                <a:ea typeface="+mn-ea"/>
                <a:cs typeface="+mn-cs"/>
              </a:rPr>
              <a:t>: 3-Axis Control</a:t>
            </a:r>
            <a:endParaRPr lang="en-US" sz="3600" dirty="0"/>
          </a:p>
        </p:txBody>
      </p:sp>
      <p:sp>
        <p:nvSpPr>
          <p:cNvPr id="3" name="Slide Number Placeholder 2">
            <a:extLst>
              <a:ext uri="{FF2B5EF4-FFF2-40B4-BE49-F238E27FC236}">
                <a16:creationId xmlns:a16="http://schemas.microsoft.com/office/drawing/2014/main" id="{07013810-9C0B-025C-5DF9-11434DEC4E85}"/>
              </a:ext>
            </a:extLst>
          </p:cNvPr>
          <p:cNvSpPr>
            <a:spLocks noGrp="1"/>
          </p:cNvSpPr>
          <p:nvPr>
            <p:ph type="sldNum" sz="quarter" idx="12"/>
          </p:nvPr>
        </p:nvSpPr>
        <p:spPr/>
        <p:txBody>
          <a:bodyPr/>
          <a:lstStyle/>
          <a:p>
            <a:fld id="{42181AB3-6DAD-0C49-9F42-929923E4D705}" type="slidenum">
              <a:rPr lang="en-US" smtClean="0"/>
              <a:t>23</a:t>
            </a:fld>
            <a:endParaRPr lang="en-US"/>
          </a:p>
        </p:txBody>
      </p:sp>
      <p:sp>
        <p:nvSpPr>
          <p:cNvPr id="6" name="Content Placeholder 5">
            <a:extLst>
              <a:ext uri="{FF2B5EF4-FFF2-40B4-BE49-F238E27FC236}">
                <a16:creationId xmlns:a16="http://schemas.microsoft.com/office/drawing/2014/main" id="{1FBFE44A-7C1B-031B-10EF-EE73AAAFA732}"/>
              </a:ext>
            </a:extLst>
          </p:cNvPr>
          <p:cNvSpPr>
            <a:spLocks noGrp="1"/>
          </p:cNvSpPr>
          <p:nvPr>
            <p:ph idx="1"/>
          </p:nvPr>
        </p:nvSpPr>
        <p:spPr>
          <a:xfrm>
            <a:off x="838200" y="1825625"/>
            <a:ext cx="7329523" cy="4351338"/>
          </a:xfrm>
        </p:spPr>
        <p:txBody>
          <a:bodyPr>
            <a:normAutofit fontScale="92500" lnSpcReduction="20000"/>
          </a:bodyPr>
          <a:lstStyle/>
          <a:p>
            <a:r>
              <a:rPr lang="en-US" dirty="0">
                <a:solidFill>
                  <a:srgbClr val="000000"/>
                </a:solidFill>
                <a:effectLst/>
              </a:rPr>
              <a:t>Attitude control actuators such as magnetic torquers and reaction wheels are used for active 3-axis control.</a:t>
            </a:r>
          </a:p>
          <a:p>
            <a:r>
              <a:rPr lang="en-US" dirty="0">
                <a:solidFill>
                  <a:srgbClr val="000000"/>
                </a:solidFill>
                <a:effectLst/>
              </a:rPr>
              <a:t>Reaction wheels can realize agile and stable attitude control.</a:t>
            </a:r>
          </a:p>
          <a:p>
            <a:r>
              <a:rPr lang="en-US" dirty="0">
                <a:solidFill>
                  <a:srgbClr val="000000"/>
                </a:solidFill>
                <a:effectLst/>
              </a:rPr>
              <a:t>Disturbance torques acting on the satellite gradually accumulate as angular momentum stored in the reaction wheels. </a:t>
            </a:r>
          </a:p>
          <a:p>
            <a:pPr lvl="1"/>
            <a:r>
              <a:rPr lang="en-US" dirty="0">
                <a:solidFill>
                  <a:srgbClr val="000000"/>
                </a:solidFill>
                <a:effectLst/>
              </a:rPr>
              <a:t>Reaction wheels cannot be operated for a long time without desaturation using magnetic torquers</a:t>
            </a:r>
            <a:r>
              <a:rPr lang="en-US" dirty="0">
                <a:solidFill>
                  <a:srgbClr val="000000"/>
                </a:solidFill>
              </a:rPr>
              <a:t>.</a:t>
            </a:r>
            <a:endParaRPr lang="en-US" dirty="0">
              <a:solidFill>
                <a:srgbClr val="FFFFFF"/>
              </a:solidFill>
              <a:effectLst/>
            </a:endParaRPr>
          </a:p>
          <a:p>
            <a:r>
              <a:rPr lang="en-US" dirty="0">
                <a:solidFill>
                  <a:srgbClr val="000000"/>
                </a:solidFill>
                <a:effectLst/>
              </a:rPr>
              <a:t>Satellite attitude shall be determined precisely by means of a combination of attitude determination sensors.</a:t>
            </a:r>
          </a:p>
        </p:txBody>
      </p:sp>
      <p:pic>
        <p:nvPicPr>
          <p:cNvPr id="7" name="Picture 6">
            <a:extLst>
              <a:ext uri="{FF2B5EF4-FFF2-40B4-BE49-F238E27FC236}">
                <a16:creationId xmlns:a16="http://schemas.microsoft.com/office/drawing/2014/main" id="{9E3F698C-22FC-05E9-9A18-0BC79739AFE8}"/>
              </a:ext>
            </a:extLst>
          </p:cNvPr>
          <p:cNvPicPr>
            <a:picLocks noChangeAspect="1"/>
          </p:cNvPicPr>
          <p:nvPr/>
        </p:nvPicPr>
        <p:blipFill>
          <a:blip r:embed="rId3"/>
          <a:stretch>
            <a:fillRect/>
          </a:stretch>
        </p:blipFill>
        <p:spPr>
          <a:xfrm>
            <a:off x="9016726" y="2191783"/>
            <a:ext cx="2604918" cy="4453567"/>
          </a:xfrm>
          <a:prstGeom prst="rect">
            <a:avLst/>
          </a:prstGeom>
        </p:spPr>
      </p:pic>
      <p:pic>
        <p:nvPicPr>
          <p:cNvPr id="8" name="Picture 7">
            <a:extLst>
              <a:ext uri="{FF2B5EF4-FFF2-40B4-BE49-F238E27FC236}">
                <a16:creationId xmlns:a16="http://schemas.microsoft.com/office/drawing/2014/main" id="{550902C5-5BF4-2A46-1D1E-DFD50ABF7D55}"/>
              </a:ext>
            </a:extLst>
          </p:cNvPr>
          <p:cNvPicPr>
            <a:picLocks noChangeAspect="1"/>
          </p:cNvPicPr>
          <p:nvPr/>
        </p:nvPicPr>
        <p:blipFill>
          <a:blip r:embed="rId4"/>
          <a:stretch>
            <a:fillRect/>
          </a:stretch>
        </p:blipFill>
        <p:spPr>
          <a:xfrm>
            <a:off x="9016726" y="199884"/>
            <a:ext cx="2604918" cy="1885852"/>
          </a:xfrm>
          <a:prstGeom prst="rect">
            <a:avLst/>
          </a:prstGeom>
        </p:spPr>
      </p:pic>
    </p:spTree>
    <p:extLst>
      <p:ext uri="{BB962C8B-B14F-4D97-AF65-F5344CB8AC3E}">
        <p14:creationId xmlns:p14="http://schemas.microsoft.com/office/powerpoint/2010/main" val="125462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2B071-ADB3-8357-64E9-808952D0C921}"/>
              </a:ext>
            </a:extLst>
          </p:cNvPr>
          <p:cNvSpPr>
            <a:spLocks noGrp="1"/>
          </p:cNvSpPr>
          <p:nvPr>
            <p:ph type="title"/>
          </p:nvPr>
        </p:nvSpPr>
        <p:spPr/>
        <p:txBody>
          <a:bodyPr/>
          <a:lstStyle/>
          <a:p>
            <a:r>
              <a:rPr lang="en-US" dirty="0"/>
              <a:t>ADCS Systems</a:t>
            </a:r>
          </a:p>
        </p:txBody>
      </p:sp>
      <p:sp>
        <p:nvSpPr>
          <p:cNvPr id="3" name="Content Placeholder 2">
            <a:extLst>
              <a:ext uri="{FF2B5EF4-FFF2-40B4-BE49-F238E27FC236}">
                <a16:creationId xmlns:a16="http://schemas.microsoft.com/office/drawing/2014/main" id="{C6151147-443E-D0DA-ADAF-9A339D7CEB04}"/>
              </a:ext>
            </a:extLst>
          </p:cNvPr>
          <p:cNvSpPr>
            <a:spLocks noGrp="1"/>
          </p:cNvSpPr>
          <p:nvPr>
            <p:ph idx="1"/>
          </p:nvPr>
        </p:nvSpPr>
        <p:spPr/>
        <p:txBody>
          <a:bodyPr/>
          <a:lstStyle/>
          <a:p>
            <a:r>
              <a:rPr lang="en-US" dirty="0"/>
              <a:t>TODO</a:t>
            </a:r>
          </a:p>
        </p:txBody>
      </p:sp>
      <p:sp>
        <p:nvSpPr>
          <p:cNvPr id="4" name="Slide Number Placeholder 3">
            <a:extLst>
              <a:ext uri="{FF2B5EF4-FFF2-40B4-BE49-F238E27FC236}">
                <a16:creationId xmlns:a16="http://schemas.microsoft.com/office/drawing/2014/main" id="{5B4A3805-C823-280D-8208-F6BEE782E339}"/>
              </a:ext>
            </a:extLst>
          </p:cNvPr>
          <p:cNvSpPr>
            <a:spLocks noGrp="1"/>
          </p:cNvSpPr>
          <p:nvPr>
            <p:ph type="sldNum" sz="quarter" idx="12"/>
          </p:nvPr>
        </p:nvSpPr>
        <p:spPr/>
        <p:txBody>
          <a:bodyPr/>
          <a:lstStyle/>
          <a:p>
            <a:fld id="{42181AB3-6DAD-0C49-9F42-929923E4D705}" type="slidenum">
              <a:rPr lang="en-US" smtClean="0"/>
              <a:t>24</a:t>
            </a:fld>
            <a:endParaRPr lang="en-US"/>
          </a:p>
        </p:txBody>
      </p:sp>
    </p:spTree>
    <p:extLst>
      <p:ext uri="{BB962C8B-B14F-4D97-AF65-F5344CB8AC3E}">
        <p14:creationId xmlns:p14="http://schemas.microsoft.com/office/powerpoint/2010/main" val="28969530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9F5B5-1877-64F4-E3F2-2F4EC72897E1}"/>
              </a:ext>
            </a:extLst>
          </p:cNvPr>
          <p:cNvSpPr>
            <a:spLocks noGrp="1"/>
          </p:cNvSpPr>
          <p:nvPr>
            <p:ph type="title"/>
          </p:nvPr>
        </p:nvSpPr>
        <p:spPr/>
        <p:txBody>
          <a:bodyPr/>
          <a:lstStyle/>
          <a:p>
            <a:r>
              <a:rPr lang="en-US" dirty="0"/>
              <a:t>Harness System</a:t>
            </a:r>
          </a:p>
        </p:txBody>
      </p:sp>
      <p:sp>
        <p:nvSpPr>
          <p:cNvPr id="3" name="Slide Number Placeholder 2">
            <a:extLst>
              <a:ext uri="{FF2B5EF4-FFF2-40B4-BE49-F238E27FC236}">
                <a16:creationId xmlns:a16="http://schemas.microsoft.com/office/drawing/2014/main" id="{3B0C4C60-C30B-85A4-670B-BBC3C5A83E6B}"/>
              </a:ext>
            </a:extLst>
          </p:cNvPr>
          <p:cNvSpPr>
            <a:spLocks noGrp="1"/>
          </p:cNvSpPr>
          <p:nvPr>
            <p:ph type="sldNum" sz="quarter" idx="12"/>
          </p:nvPr>
        </p:nvSpPr>
        <p:spPr/>
        <p:txBody>
          <a:bodyPr/>
          <a:lstStyle/>
          <a:p>
            <a:fld id="{42181AB3-6DAD-0C49-9F42-929923E4D705}" type="slidenum">
              <a:rPr lang="en-US" smtClean="0"/>
              <a:t>25</a:t>
            </a:fld>
            <a:endParaRPr lang="en-US"/>
          </a:p>
        </p:txBody>
      </p:sp>
      <p:sp>
        <p:nvSpPr>
          <p:cNvPr id="6" name="Content Placeholder 5">
            <a:extLst>
              <a:ext uri="{FF2B5EF4-FFF2-40B4-BE49-F238E27FC236}">
                <a16:creationId xmlns:a16="http://schemas.microsoft.com/office/drawing/2014/main" id="{31F24AAE-29FE-0B57-CA65-82A1F68CAC7C}"/>
              </a:ext>
            </a:extLst>
          </p:cNvPr>
          <p:cNvSpPr>
            <a:spLocks noGrp="1"/>
          </p:cNvSpPr>
          <p:nvPr>
            <p:ph idx="1"/>
          </p:nvPr>
        </p:nvSpPr>
        <p:spPr>
          <a:xfrm>
            <a:off x="838200" y="1825625"/>
            <a:ext cx="4923208" cy="4351338"/>
          </a:xfrm>
        </p:spPr>
        <p:txBody>
          <a:bodyPr>
            <a:normAutofit/>
          </a:bodyPr>
          <a:lstStyle/>
          <a:p>
            <a:r>
              <a:rPr lang="en-US" sz="2000" dirty="0">
                <a:solidFill>
                  <a:srgbClr val="000000"/>
                </a:solidFill>
                <a:effectLst/>
                <a:latin typeface="Helvetica" pitchFamily="2" charset="0"/>
              </a:rPr>
              <a:t>The harness system is not negligible! It affects the handling ability during satellite system integration.</a:t>
            </a:r>
          </a:p>
          <a:p>
            <a:endParaRPr lang="en-US" sz="1600" dirty="0"/>
          </a:p>
        </p:txBody>
      </p:sp>
      <p:pic>
        <p:nvPicPr>
          <p:cNvPr id="7" name="Picture 6">
            <a:extLst>
              <a:ext uri="{FF2B5EF4-FFF2-40B4-BE49-F238E27FC236}">
                <a16:creationId xmlns:a16="http://schemas.microsoft.com/office/drawing/2014/main" id="{825CF818-A129-6D9B-72A5-EC8682DFF752}"/>
              </a:ext>
            </a:extLst>
          </p:cNvPr>
          <p:cNvPicPr>
            <a:picLocks noChangeAspect="1"/>
          </p:cNvPicPr>
          <p:nvPr/>
        </p:nvPicPr>
        <p:blipFill>
          <a:blip r:embed="rId3"/>
          <a:stretch>
            <a:fillRect/>
          </a:stretch>
        </p:blipFill>
        <p:spPr>
          <a:xfrm>
            <a:off x="5929850" y="1903984"/>
            <a:ext cx="5423950" cy="4272979"/>
          </a:xfrm>
          <a:prstGeom prst="rect">
            <a:avLst/>
          </a:prstGeom>
        </p:spPr>
      </p:pic>
    </p:spTree>
    <p:extLst>
      <p:ext uri="{BB962C8B-B14F-4D97-AF65-F5344CB8AC3E}">
        <p14:creationId xmlns:p14="http://schemas.microsoft.com/office/powerpoint/2010/main" val="4880293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1225E-8F7F-D048-AC67-A54356A45159}"/>
              </a:ext>
            </a:extLst>
          </p:cNvPr>
          <p:cNvSpPr>
            <a:spLocks noGrp="1"/>
          </p:cNvSpPr>
          <p:nvPr>
            <p:ph type="title"/>
          </p:nvPr>
        </p:nvSpPr>
        <p:spPr/>
        <p:txBody>
          <a:bodyPr/>
          <a:lstStyle/>
          <a:p>
            <a:pPr lvl="0"/>
            <a:r>
              <a:rPr lang="en-US" dirty="0"/>
              <a:t>Payload Systems</a:t>
            </a:r>
          </a:p>
        </p:txBody>
      </p:sp>
      <p:sp>
        <p:nvSpPr>
          <p:cNvPr id="3" name="Slide Number Placeholder 2">
            <a:extLst>
              <a:ext uri="{FF2B5EF4-FFF2-40B4-BE49-F238E27FC236}">
                <a16:creationId xmlns:a16="http://schemas.microsoft.com/office/drawing/2014/main" id="{0658AF2B-AA9B-5D51-4C35-26B137EA5431}"/>
              </a:ext>
            </a:extLst>
          </p:cNvPr>
          <p:cNvSpPr>
            <a:spLocks noGrp="1"/>
          </p:cNvSpPr>
          <p:nvPr>
            <p:ph type="sldNum" sz="quarter" idx="12"/>
          </p:nvPr>
        </p:nvSpPr>
        <p:spPr/>
        <p:txBody>
          <a:bodyPr/>
          <a:lstStyle/>
          <a:p>
            <a:fld id="{42181AB3-6DAD-0C49-9F42-929923E4D705}" type="slidenum">
              <a:rPr lang="en-US" smtClean="0"/>
              <a:t>26</a:t>
            </a:fld>
            <a:endParaRPr lang="en-US"/>
          </a:p>
        </p:txBody>
      </p:sp>
      <p:sp>
        <p:nvSpPr>
          <p:cNvPr id="6" name="Content Placeholder 5">
            <a:extLst>
              <a:ext uri="{FF2B5EF4-FFF2-40B4-BE49-F238E27FC236}">
                <a16:creationId xmlns:a16="http://schemas.microsoft.com/office/drawing/2014/main" id="{A84DD768-1D2A-D1A2-EF90-FF5CC28D1E88}"/>
              </a:ext>
            </a:extLst>
          </p:cNvPr>
          <p:cNvSpPr>
            <a:spLocks noGrp="1"/>
          </p:cNvSpPr>
          <p:nvPr>
            <p:ph idx="1"/>
          </p:nvPr>
        </p:nvSpPr>
        <p:spPr>
          <a:xfrm>
            <a:off x="838200" y="1557493"/>
            <a:ext cx="6848260" cy="2457618"/>
          </a:xfrm>
        </p:spPr>
        <p:txBody>
          <a:bodyPr>
            <a:normAutofit/>
          </a:bodyPr>
          <a:lstStyle/>
          <a:p>
            <a:r>
              <a:rPr lang="en-US" sz="2000" dirty="0">
                <a:solidFill>
                  <a:srgbClr val="000000"/>
                </a:solidFill>
                <a:effectLst/>
              </a:rPr>
              <a:t>The on-board components dedicated to the satellite’s missions.</a:t>
            </a:r>
          </a:p>
          <a:p>
            <a:r>
              <a:rPr lang="en-US" sz="2000" dirty="0">
                <a:solidFill>
                  <a:srgbClr val="000000"/>
                </a:solidFill>
                <a:effectLst/>
              </a:rPr>
              <a:t>Good practice is to define clear interfaces (mechanical and electrical) with the bus system.</a:t>
            </a:r>
          </a:p>
          <a:p>
            <a:r>
              <a:rPr lang="en-US" sz="2000" dirty="0">
                <a:solidFill>
                  <a:srgbClr val="000000"/>
                </a:solidFill>
                <a:effectLst/>
              </a:rPr>
              <a:t>Example of 3U CubeSat “S-CUBE”</a:t>
            </a:r>
          </a:p>
          <a:p>
            <a:pPr lvl="1"/>
            <a:r>
              <a:rPr lang="en-US" sz="1800" dirty="0">
                <a:solidFill>
                  <a:srgbClr val="000000"/>
                </a:solidFill>
                <a:effectLst/>
              </a:rPr>
              <a:t>1U is assigned for the payload instruments</a:t>
            </a:r>
          </a:p>
          <a:p>
            <a:pPr lvl="1"/>
            <a:r>
              <a:rPr lang="en-US" sz="1800" dirty="0">
                <a:solidFill>
                  <a:srgbClr val="000000"/>
                </a:solidFill>
                <a:effectLst/>
              </a:rPr>
              <a:t>2U is assigned for satellite bus system</a:t>
            </a:r>
          </a:p>
          <a:p>
            <a:endParaRPr lang="en-US" sz="2000" dirty="0"/>
          </a:p>
        </p:txBody>
      </p:sp>
      <p:pic>
        <p:nvPicPr>
          <p:cNvPr id="7" name="Picture 6">
            <a:extLst>
              <a:ext uri="{FF2B5EF4-FFF2-40B4-BE49-F238E27FC236}">
                <a16:creationId xmlns:a16="http://schemas.microsoft.com/office/drawing/2014/main" id="{7C945EB5-5935-65B2-DBFC-AE97D4BA3E15}"/>
              </a:ext>
            </a:extLst>
          </p:cNvPr>
          <p:cNvPicPr>
            <a:picLocks noChangeAspect="1"/>
          </p:cNvPicPr>
          <p:nvPr/>
        </p:nvPicPr>
        <p:blipFill>
          <a:blip r:embed="rId3"/>
          <a:stretch>
            <a:fillRect/>
          </a:stretch>
        </p:blipFill>
        <p:spPr>
          <a:xfrm>
            <a:off x="7931675" y="1146176"/>
            <a:ext cx="3540183" cy="5030787"/>
          </a:xfrm>
          <a:prstGeom prst="rect">
            <a:avLst/>
          </a:prstGeom>
        </p:spPr>
      </p:pic>
      <p:pic>
        <p:nvPicPr>
          <p:cNvPr id="8" name="Picture 7">
            <a:extLst>
              <a:ext uri="{FF2B5EF4-FFF2-40B4-BE49-F238E27FC236}">
                <a16:creationId xmlns:a16="http://schemas.microsoft.com/office/drawing/2014/main" id="{78A6DEF2-88B1-5B27-BA6A-ADBE99198CB0}"/>
              </a:ext>
            </a:extLst>
          </p:cNvPr>
          <p:cNvPicPr>
            <a:picLocks noChangeAspect="1"/>
          </p:cNvPicPr>
          <p:nvPr/>
        </p:nvPicPr>
        <p:blipFill>
          <a:blip r:embed="rId4"/>
          <a:stretch>
            <a:fillRect/>
          </a:stretch>
        </p:blipFill>
        <p:spPr>
          <a:xfrm>
            <a:off x="1759954" y="4015111"/>
            <a:ext cx="4336046" cy="2355866"/>
          </a:xfrm>
          <a:prstGeom prst="rect">
            <a:avLst/>
          </a:prstGeom>
        </p:spPr>
      </p:pic>
      <p:sp>
        <p:nvSpPr>
          <p:cNvPr id="10" name="TextBox 9">
            <a:extLst>
              <a:ext uri="{FF2B5EF4-FFF2-40B4-BE49-F238E27FC236}">
                <a16:creationId xmlns:a16="http://schemas.microsoft.com/office/drawing/2014/main" id="{9EA7FC30-5B3B-67CD-4EF7-02B0E481066A}"/>
              </a:ext>
            </a:extLst>
          </p:cNvPr>
          <p:cNvSpPr txBox="1"/>
          <p:nvPr/>
        </p:nvSpPr>
        <p:spPr>
          <a:xfrm>
            <a:off x="3110450" y="6444476"/>
            <a:ext cx="5407908" cy="276999"/>
          </a:xfrm>
          <a:prstGeom prst="rect">
            <a:avLst/>
          </a:prstGeom>
          <a:noFill/>
        </p:spPr>
        <p:txBody>
          <a:bodyPr wrap="square">
            <a:spAutoFit/>
          </a:bodyPr>
          <a:lstStyle/>
          <a:p>
            <a:r>
              <a:rPr lang="en-US" sz="1200" dirty="0">
                <a:solidFill>
                  <a:srgbClr val="000000"/>
                </a:solidFill>
                <a:effectLst/>
                <a:latin typeface="Helvetica" pitchFamily="2" charset="0"/>
              </a:rPr>
              <a:t>3U CubeSat S-CUBE © Chiba Institute of Technology / Tohoku University</a:t>
            </a:r>
          </a:p>
        </p:txBody>
      </p:sp>
    </p:spTree>
    <p:extLst>
      <p:ext uri="{BB962C8B-B14F-4D97-AF65-F5344CB8AC3E}">
        <p14:creationId xmlns:p14="http://schemas.microsoft.com/office/powerpoint/2010/main" val="12311419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1225E-8F7F-D048-AC67-A54356A45159}"/>
              </a:ext>
            </a:extLst>
          </p:cNvPr>
          <p:cNvSpPr>
            <a:spLocks noGrp="1"/>
          </p:cNvSpPr>
          <p:nvPr>
            <p:ph type="title"/>
          </p:nvPr>
        </p:nvSpPr>
        <p:spPr/>
        <p:txBody>
          <a:bodyPr/>
          <a:lstStyle/>
          <a:p>
            <a:pPr lvl="0"/>
            <a:r>
              <a:rPr lang="en-US" dirty="0"/>
              <a:t>Payload Systems</a:t>
            </a:r>
          </a:p>
        </p:txBody>
      </p:sp>
      <p:pic>
        <p:nvPicPr>
          <p:cNvPr id="4" name="Content Placeholder 3">
            <a:extLst>
              <a:ext uri="{FF2B5EF4-FFF2-40B4-BE49-F238E27FC236}">
                <a16:creationId xmlns:a16="http://schemas.microsoft.com/office/drawing/2014/main" id="{23EC06A2-AB3F-180B-DB38-0219ADD0F90E}"/>
              </a:ext>
            </a:extLst>
          </p:cNvPr>
          <p:cNvPicPr>
            <a:picLocks noGrp="1" noChangeAspect="1"/>
          </p:cNvPicPr>
          <p:nvPr>
            <p:ph idx="1"/>
          </p:nvPr>
        </p:nvPicPr>
        <p:blipFill>
          <a:blip r:embed="rId3"/>
          <a:stretch>
            <a:fillRect/>
          </a:stretch>
        </p:blipFill>
        <p:spPr>
          <a:xfrm>
            <a:off x="1206666" y="1825625"/>
            <a:ext cx="9778667" cy="4351338"/>
          </a:xfrm>
          <a:prstGeom prst="rect">
            <a:avLst/>
          </a:prstGeom>
        </p:spPr>
      </p:pic>
      <p:sp>
        <p:nvSpPr>
          <p:cNvPr id="3" name="Slide Number Placeholder 2">
            <a:extLst>
              <a:ext uri="{FF2B5EF4-FFF2-40B4-BE49-F238E27FC236}">
                <a16:creationId xmlns:a16="http://schemas.microsoft.com/office/drawing/2014/main" id="{0658AF2B-AA9B-5D51-4C35-26B137EA5431}"/>
              </a:ext>
            </a:extLst>
          </p:cNvPr>
          <p:cNvSpPr>
            <a:spLocks noGrp="1"/>
          </p:cNvSpPr>
          <p:nvPr>
            <p:ph type="sldNum" sz="quarter" idx="12"/>
          </p:nvPr>
        </p:nvSpPr>
        <p:spPr/>
        <p:txBody>
          <a:bodyPr/>
          <a:lstStyle/>
          <a:p>
            <a:fld id="{42181AB3-6DAD-0C49-9F42-929923E4D705}" type="slidenum">
              <a:rPr lang="en-US" smtClean="0"/>
              <a:t>27</a:t>
            </a:fld>
            <a:endParaRPr lang="en-US"/>
          </a:p>
        </p:txBody>
      </p:sp>
    </p:spTree>
    <p:extLst>
      <p:ext uri="{BB962C8B-B14F-4D97-AF65-F5344CB8AC3E}">
        <p14:creationId xmlns:p14="http://schemas.microsoft.com/office/powerpoint/2010/main" val="32830180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6A307-12BA-F9F7-374F-0EF3D608E612}"/>
              </a:ext>
            </a:extLst>
          </p:cNvPr>
          <p:cNvSpPr>
            <a:spLocks noGrp="1"/>
          </p:cNvSpPr>
          <p:nvPr>
            <p:ph type="title"/>
          </p:nvPr>
        </p:nvSpPr>
        <p:spPr/>
        <p:txBody>
          <a:bodyPr/>
          <a:lstStyle/>
          <a:p>
            <a:r>
              <a:rPr lang="en-US" dirty="0"/>
              <a:t>Types of Payload Systems</a:t>
            </a:r>
          </a:p>
        </p:txBody>
      </p:sp>
      <p:sp>
        <p:nvSpPr>
          <p:cNvPr id="6" name="Content Placeholder 5">
            <a:extLst>
              <a:ext uri="{FF2B5EF4-FFF2-40B4-BE49-F238E27FC236}">
                <a16:creationId xmlns:a16="http://schemas.microsoft.com/office/drawing/2014/main" id="{7CC70EA2-8034-1CDB-3CA1-65BD17B1002A}"/>
              </a:ext>
            </a:extLst>
          </p:cNvPr>
          <p:cNvSpPr>
            <a:spLocks noGrp="1"/>
          </p:cNvSpPr>
          <p:nvPr>
            <p:ph idx="1"/>
          </p:nvPr>
        </p:nvSpPr>
        <p:spPr/>
        <p:txBody>
          <a:bodyPr>
            <a:normAutofit fontScale="92500" lnSpcReduction="10000"/>
          </a:bodyPr>
          <a:lstStyle/>
          <a:p>
            <a:r>
              <a:rPr lang="en-US" dirty="0">
                <a:solidFill>
                  <a:srgbClr val="000000"/>
                </a:solidFill>
                <a:effectLst/>
              </a:rPr>
              <a:t>Each CubeSat has its own mission. </a:t>
            </a:r>
          </a:p>
          <a:p>
            <a:pPr lvl="1"/>
            <a:r>
              <a:rPr lang="en-US" dirty="0">
                <a:solidFill>
                  <a:srgbClr val="000000"/>
                </a:solidFill>
                <a:effectLst/>
              </a:rPr>
              <a:t>The larger the CubeSat is, the more payload instruments can be carried and the more advanced the missions are that can be conducted.</a:t>
            </a:r>
          </a:p>
          <a:p>
            <a:endParaRPr lang="en-US" dirty="0">
              <a:solidFill>
                <a:srgbClr val="000000"/>
              </a:solidFill>
              <a:effectLst/>
            </a:endParaRPr>
          </a:p>
          <a:p>
            <a:r>
              <a:rPr lang="en-US" dirty="0">
                <a:solidFill>
                  <a:srgbClr val="000000"/>
                </a:solidFill>
                <a:effectLst/>
              </a:rPr>
              <a:t>Examples of CubeSat payload instruments.</a:t>
            </a:r>
          </a:p>
          <a:p>
            <a:pPr lvl="1"/>
            <a:r>
              <a:rPr lang="en-US" dirty="0">
                <a:solidFill>
                  <a:srgbClr val="000000"/>
                </a:solidFill>
                <a:effectLst/>
              </a:rPr>
              <a:t>Observation cameras (Earth, Planetary, Astronomy, etc.)</a:t>
            </a:r>
          </a:p>
          <a:p>
            <a:pPr lvl="1"/>
            <a:r>
              <a:rPr lang="en-US" dirty="0">
                <a:solidFill>
                  <a:srgbClr val="000000"/>
                </a:solidFill>
                <a:effectLst/>
              </a:rPr>
              <a:t>In-situ space environment measurement sensors</a:t>
            </a:r>
          </a:p>
          <a:p>
            <a:pPr lvl="1"/>
            <a:r>
              <a:rPr lang="en-US" dirty="0">
                <a:solidFill>
                  <a:srgbClr val="000000"/>
                </a:solidFill>
                <a:effectLst/>
              </a:rPr>
              <a:t>Meteor measurement sensors</a:t>
            </a:r>
          </a:p>
          <a:p>
            <a:pPr lvl="1"/>
            <a:r>
              <a:rPr lang="en-US" dirty="0">
                <a:solidFill>
                  <a:srgbClr val="000000"/>
                </a:solidFill>
                <a:effectLst/>
              </a:rPr>
              <a:t>Communication instruments</a:t>
            </a:r>
          </a:p>
          <a:p>
            <a:pPr lvl="1"/>
            <a:r>
              <a:rPr lang="en-US" dirty="0">
                <a:solidFill>
                  <a:srgbClr val="000000"/>
                </a:solidFill>
                <a:effectLst/>
              </a:rPr>
              <a:t>Engineering demonstrations</a:t>
            </a:r>
          </a:p>
          <a:p>
            <a:pPr lvl="1"/>
            <a:r>
              <a:rPr lang="en-US" dirty="0">
                <a:solidFill>
                  <a:srgbClr val="000000"/>
                </a:solidFill>
                <a:effectLst/>
              </a:rPr>
              <a:t>Deployment mechanisms</a:t>
            </a:r>
          </a:p>
          <a:p>
            <a:pPr lvl="1"/>
            <a:r>
              <a:rPr lang="en-US" dirty="0">
                <a:solidFill>
                  <a:srgbClr val="000000"/>
                </a:solidFill>
                <a:effectLst/>
              </a:rPr>
              <a:t>Advanced technologies (new sensors, electrodynamic tether, etc.)</a:t>
            </a:r>
          </a:p>
          <a:p>
            <a:endParaRPr lang="en-US" dirty="0"/>
          </a:p>
        </p:txBody>
      </p:sp>
      <p:sp>
        <p:nvSpPr>
          <p:cNvPr id="3" name="Slide Number Placeholder 2">
            <a:extLst>
              <a:ext uri="{FF2B5EF4-FFF2-40B4-BE49-F238E27FC236}">
                <a16:creationId xmlns:a16="http://schemas.microsoft.com/office/drawing/2014/main" id="{0AAF5734-8B64-C7A8-26BC-70E4CB53FFF4}"/>
              </a:ext>
            </a:extLst>
          </p:cNvPr>
          <p:cNvSpPr>
            <a:spLocks noGrp="1"/>
          </p:cNvSpPr>
          <p:nvPr>
            <p:ph type="sldNum" sz="quarter" idx="12"/>
          </p:nvPr>
        </p:nvSpPr>
        <p:spPr/>
        <p:txBody>
          <a:bodyPr/>
          <a:lstStyle/>
          <a:p>
            <a:fld id="{42181AB3-6DAD-0C49-9F42-929923E4D705}" type="slidenum">
              <a:rPr lang="en-US" smtClean="0"/>
              <a:t>28</a:t>
            </a:fld>
            <a:endParaRPr lang="en-US"/>
          </a:p>
        </p:txBody>
      </p:sp>
    </p:spTree>
    <p:extLst>
      <p:ext uri="{BB962C8B-B14F-4D97-AF65-F5344CB8AC3E}">
        <p14:creationId xmlns:p14="http://schemas.microsoft.com/office/powerpoint/2010/main" val="23892593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6F1FB-6D9C-544E-ABC3-37C4CF38966C}"/>
              </a:ext>
            </a:extLst>
          </p:cNvPr>
          <p:cNvSpPr>
            <a:spLocks noGrp="1"/>
          </p:cNvSpPr>
          <p:nvPr>
            <p:ph type="title"/>
          </p:nvPr>
        </p:nvSpPr>
        <p:spPr/>
        <p:txBody>
          <a:bodyPr>
            <a:normAutofit/>
          </a:bodyPr>
          <a:lstStyle/>
          <a:p>
            <a:r>
              <a:rPr lang="en-US" dirty="0"/>
              <a:t>Payload: Earth Observation Camera System</a:t>
            </a:r>
          </a:p>
        </p:txBody>
      </p:sp>
      <p:sp>
        <p:nvSpPr>
          <p:cNvPr id="3" name="Content Placeholder 2">
            <a:extLst>
              <a:ext uri="{FF2B5EF4-FFF2-40B4-BE49-F238E27FC236}">
                <a16:creationId xmlns:a16="http://schemas.microsoft.com/office/drawing/2014/main" id="{777AD6AF-E504-BABA-E6DF-E86772BCE646}"/>
              </a:ext>
            </a:extLst>
          </p:cNvPr>
          <p:cNvSpPr>
            <a:spLocks noGrp="1"/>
          </p:cNvSpPr>
          <p:nvPr>
            <p:ph idx="1"/>
          </p:nvPr>
        </p:nvSpPr>
        <p:spPr/>
        <p:txBody>
          <a:bodyPr/>
          <a:lstStyle/>
          <a:p>
            <a:r>
              <a:rPr lang="en-US" dirty="0"/>
              <a:t>Example of 2U CubeSat “RAIKO”</a:t>
            </a:r>
          </a:p>
          <a:p>
            <a:pPr lvl="1"/>
            <a:r>
              <a:rPr lang="en-US" dirty="0"/>
              <a:t>Earth Observation Camera System</a:t>
            </a:r>
          </a:p>
          <a:p>
            <a:pPr lvl="1"/>
            <a:r>
              <a:rPr lang="en-US" dirty="0"/>
              <a:t>New sensor: Star Tracker</a:t>
            </a:r>
          </a:p>
        </p:txBody>
      </p:sp>
      <p:sp>
        <p:nvSpPr>
          <p:cNvPr id="4" name="Slide Number Placeholder 3">
            <a:extLst>
              <a:ext uri="{FF2B5EF4-FFF2-40B4-BE49-F238E27FC236}">
                <a16:creationId xmlns:a16="http://schemas.microsoft.com/office/drawing/2014/main" id="{01136C3A-869B-CC32-5BC8-40C2AC26B98D}"/>
              </a:ext>
            </a:extLst>
          </p:cNvPr>
          <p:cNvSpPr>
            <a:spLocks noGrp="1"/>
          </p:cNvSpPr>
          <p:nvPr>
            <p:ph type="sldNum" sz="quarter" idx="12"/>
          </p:nvPr>
        </p:nvSpPr>
        <p:spPr/>
        <p:txBody>
          <a:bodyPr/>
          <a:lstStyle/>
          <a:p>
            <a:fld id="{42181AB3-6DAD-0C49-9F42-929923E4D705}" type="slidenum">
              <a:rPr lang="en-US" smtClean="0"/>
              <a:t>29</a:t>
            </a:fld>
            <a:endParaRPr lang="en-US"/>
          </a:p>
        </p:txBody>
      </p:sp>
      <p:pic>
        <p:nvPicPr>
          <p:cNvPr id="5" name="Picture 4">
            <a:extLst>
              <a:ext uri="{FF2B5EF4-FFF2-40B4-BE49-F238E27FC236}">
                <a16:creationId xmlns:a16="http://schemas.microsoft.com/office/drawing/2014/main" id="{73FD0B72-9C97-4939-B8C8-F009BAC14D8A}"/>
              </a:ext>
            </a:extLst>
          </p:cNvPr>
          <p:cNvPicPr>
            <a:picLocks noChangeAspect="1"/>
          </p:cNvPicPr>
          <p:nvPr/>
        </p:nvPicPr>
        <p:blipFill>
          <a:blip r:embed="rId3"/>
          <a:stretch>
            <a:fillRect/>
          </a:stretch>
        </p:blipFill>
        <p:spPr>
          <a:xfrm>
            <a:off x="4289752" y="3429000"/>
            <a:ext cx="4320847" cy="3099738"/>
          </a:xfrm>
          <a:prstGeom prst="rect">
            <a:avLst/>
          </a:prstGeom>
        </p:spPr>
      </p:pic>
      <p:pic>
        <p:nvPicPr>
          <p:cNvPr id="6" name="Picture 5">
            <a:extLst>
              <a:ext uri="{FF2B5EF4-FFF2-40B4-BE49-F238E27FC236}">
                <a16:creationId xmlns:a16="http://schemas.microsoft.com/office/drawing/2014/main" id="{36A7DCB9-3B0A-EF29-4DF3-458086C2A773}"/>
              </a:ext>
            </a:extLst>
          </p:cNvPr>
          <p:cNvPicPr>
            <a:picLocks noChangeAspect="1"/>
          </p:cNvPicPr>
          <p:nvPr/>
        </p:nvPicPr>
        <p:blipFill>
          <a:blip r:embed="rId4"/>
          <a:stretch>
            <a:fillRect/>
          </a:stretch>
        </p:blipFill>
        <p:spPr>
          <a:xfrm>
            <a:off x="8785121" y="1417638"/>
            <a:ext cx="2394157" cy="5167312"/>
          </a:xfrm>
          <a:prstGeom prst="rect">
            <a:avLst/>
          </a:prstGeom>
        </p:spPr>
      </p:pic>
      <p:sp>
        <p:nvSpPr>
          <p:cNvPr id="8" name="TextBox 7">
            <a:extLst>
              <a:ext uri="{FF2B5EF4-FFF2-40B4-BE49-F238E27FC236}">
                <a16:creationId xmlns:a16="http://schemas.microsoft.com/office/drawing/2014/main" id="{8B18C12B-4BF8-DE9B-D7A6-9D6A7BAED1C5}"/>
              </a:ext>
            </a:extLst>
          </p:cNvPr>
          <p:cNvSpPr txBox="1"/>
          <p:nvPr/>
        </p:nvSpPr>
        <p:spPr>
          <a:xfrm>
            <a:off x="5833598" y="6538912"/>
            <a:ext cx="6098290" cy="276999"/>
          </a:xfrm>
          <a:prstGeom prst="rect">
            <a:avLst/>
          </a:prstGeom>
          <a:noFill/>
        </p:spPr>
        <p:txBody>
          <a:bodyPr wrap="square">
            <a:spAutoFit/>
          </a:bodyPr>
          <a:lstStyle/>
          <a:p>
            <a:r>
              <a:rPr lang="en-US" sz="1200" dirty="0">
                <a:solidFill>
                  <a:srgbClr val="000000"/>
                </a:solidFill>
                <a:effectLst/>
                <a:latin typeface="Helvetica" pitchFamily="2" charset="0"/>
              </a:rPr>
              <a:t>2U CubeSat RAIKO © Tohoku University</a:t>
            </a:r>
          </a:p>
        </p:txBody>
      </p:sp>
    </p:spTree>
    <p:extLst>
      <p:ext uri="{BB962C8B-B14F-4D97-AF65-F5344CB8AC3E}">
        <p14:creationId xmlns:p14="http://schemas.microsoft.com/office/powerpoint/2010/main" val="2884282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D73DF-E994-59EC-0C60-A047C1998044}"/>
              </a:ext>
            </a:extLst>
          </p:cNvPr>
          <p:cNvSpPr>
            <a:spLocks noGrp="1"/>
          </p:cNvSpPr>
          <p:nvPr>
            <p:ph type="title"/>
          </p:nvPr>
        </p:nvSpPr>
        <p:spPr/>
        <p:txBody>
          <a:bodyPr/>
          <a:lstStyle/>
          <a:p>
            <a:r>
              <a:rPr lang="en-US" dirty="0"/>
              <a:t>CubeSat Standardization History</a:t>
            </a:r>
          </a:p>
        </p:txBody>
      </p:sp>
      <p:sp>
        <p:nvSpPr>
          <p:cNvPr id="5" name="Content Placeholder 4">
            <a:extLst>
              <a:ext uri="{FF2B5EF4-FFF2-40B4-BE49-F238E27FC236}">
                <a16:creationId xmlns:a16="http://schemas.microsoft.com/office/drawing/2014/main" id="{58B87AAF-741C-BFD0-3E74-E9B1D3FD6A43}"/>
              </a:ext>
            </a:extLst>
          </p:cNvPr>
          <p:cNvSpPr>
            <a:spLocks noGrp="1"/>
          </p:cNvSpPr>
          <p:nvPr>
            <p:ph idx="1"/>
          </p:nvPr>
        </p:nvSpPr>
        <p:spPr>
          <a:xfrm>
            <a:off x="838200" y="1825625"/>
            <a:ext cx="7693908" cy="4351338"/>
          </a:xfrm>
        </p:spPr>
        <p:txBody>
          <a:bodyPr>
            <a:normAutofit/>
          </a:bodyPr>
          <a:lstStyle/>
          <a:p>
            <a:r>
              <a:rPr lang="en-US" sz="2000" dirty="0">
                <a:solidFill>
                  <a:srgbClr val="000000"/>
                </a:solidFill>
                <a:effectLst/>
              </a:rPr>
              <a:t>Some standards are available:</a:t>
            </a:r>
          </a:p>
          <a:p>
            <a:r>
              <a:rPr lang="en-US" sz="2000" dirty="0">
                <a:solidFill>
                  <a:srgbClr val="000000"/>
                </a:solidFill>
                <a:effectLst/>
              </a:rPr>
              <a:t>CubeSat Design Specification rev.13 (2014/2/20)</a:t>
            </a:r>
          </a:p>
          <a:p>
            <a:pPr lvl="1"/>
            <a:r>
              <a:rPr lang="en-US" sz="1800" dirty="0">
                <a:solidFill>
                  <a:srgbClr val="000000"/>
                </a:solidFill>
                <a:effectLst/>
              </a:rPr>
              <a:t>6U CubeSat Design Specification rev. 1.0 (2018/6/7)</a:t>
            </a:r>
          </a:p>
          <a:p>
            <a:pPr lvl="1"/>
            <a:r>
              <a:rPr lang="en-US" sz="1800" dirty="0">
                <a:solidFill>
                  <a:srgbClr val="000000"/>
                </a:solidFill>
                <a:effectLst/>
              </a:rPr>
              <a:t>California Polytechnic State University (</a:t>
            </a:r>
            <a:r>
              <a:rPr lang="en-US" sz="1800" dirty="0">
                <a:solidFill>
                  <a:srgbClr val="0B4CB4"/>
                </a:solidFill>
                <a:effectLst/>
              </a:rPr>
              <a:t>https://</a:t>
            </a:r>
            <a:r>
              <a:rPr lang="en-US" sz="1800" dirty="0" err="1">
                <a:solidFill>
                  <a:srgbClr val="0B4CB4"/>
                </a:solidFill>
                <a:effectLst/>
              </a:rPr>
              <a:t>www.cubesat.org</a:t>
            </a:r>
            <a:r>
              <a:rPr lang="en-US" sz="1800" dirty="0">
                <a:solidFill>
                  <a:srgbClr val="0B4CB4"/>
                </a:solidFill>
                <a:effectLst/>
              </a:rPr>
              <a:t>/</a:t>
            </a:r>
            <a:r>
              <a:rPr lang="en-US" sz="1800" dirty="0">
                <a:solidFill>
                  <a:srgbClr val="244185"/>
                </a:solidFill>
                <a:effectLst/>
              </a:rPr>
              <a:t>)</a:t>
            </a:r>
            <a:endParaRPr lang="en-US" sz="1800" dirty="0">
              <a:solidFill>
                <a:srgbClr val="0B4CB4"/>
              </a:solidFill>
              <a:effectLst/>
            </a:endParaRPr>
          </a:p>
          <a:p>
            <a:r>
              <a:rPr lang="en-US" sz="2000" dirty="0">
                <a:solidFill>
                  <a:srgbClr val="000000"/>
                </a:solidFill>
                <a:effectLst/>
              </a:rPr>
              <a:t>CubeSat Subsystem Interface Definition version 1.0</a:t>
            </a:r>
          </a:p>
          <a:p>
            <a:pPr lvl="1"/>
            <a:r>
              <a:rPr lang="en-US" sz="1800" dirty="0">
                <a:solidFill>
                  <a:srgbClr val="000000"/>
                </a:solidFill>
                <a:effectLst/>
              </a:rPr>
              <a:t>UNISEC Europe (2017/8/24)</a:t>
            </a:r>
            <a:br>
              <a:rPr lang="en-US" sz="1800" dirty="0">
                <a:solidFill>
                  <a:srgbClr val="000000"/>
                </a:solidFill>
                <a:effectLst/>
              </a:rPr>
            </a:br>
            <a:r>
              <a:rPr lang="en-US" sz="1800" dirty="0">
                <a:solidFill>
                  <a:srgbClr val="0B4CB4"/>
                </a:solidFill>
                <a:effectLst/>
              </a:rPr>
              <a:t>http://</a:t>
            </a:r>
            <a:r>
              <a:rPr lang="en-US" sz="1800" dirty="0" err="1">
                <a:solidFill>
                  <a:srgbClr val="0B4CB4"/>
                </a:solidFill>
                <a:effectLst/>
              </a:rPr>
              <a:t>unisec-europe.eu</a:t>
            </a:r>
            <a:r>
              <a:rPr lang="en-US" sz="1800" dirty="0">
                <a:solidFill>
                  <a:srgbClr val="0B4CB4"/>
                </a:solidFill>
                <a:effectLst/>
              </a:rPr>
              <a:t>/</a:t>
            </a:r>
            <a:r>
              <a:rPr lang="en-US" sz="1800" dirty="0" err="1">
                <a:solidFill>
                  <a:srgbClr val="0B4CB4"/>
                </a:solidFill>
                <a:effectLst/>
              </a:rPr>
              <a:t>wordpress</a:t>
            </a:r>
            <a:r>
              <a:rPr lang="en-US" sz="1800" dirty="0">
                <a:solidFill>
                  <a:srgbClr val="0B4CB4"/>
                </a:solidFill>
                <a:effectLst/>
              </a:rPr>
              <a:t>/wp-content/uploads/CubeSat-Subsystem-Interface-Standard-V2.0.pdf</a:t>
            </a:r>
          </a:p>
          <a:p>
            <a:r>
              <a:rPr lang="en-US" sz="2000" dirty="0">
                <a:solidFill>
                  <a:srgbClr val="000000"/>
                </a:solidFill>
                <a:effectLst/>
              </a:rPr>
              <a:t>ISO Space systems – Cube satellites (CubeSats) (2017/6) (</a:t>
            </a:r>
            <a:r>
              <a:rPr lang="en-US" sz="2000" dirty="0">
                <a:solidFill>
                  <a:srgbClr val="0B4CB4"/>
                </a:solidFill>
                <a:effectLst/>
              </a:rPr>
              <a:t>https://</a:t>
            </a:r>
            <a:r>
              <a:rPr lang="en-US" sz="2000" dirty="0" err="1">
                <a:solidFill>
                  <a:srgbClr val="0B4CB4"/>
                </a:solidFill>
                <a:effectLst/>
              </a:rPr>
              <a:t>www.iso.org</a:t>
            </a:r>
            <a:r>
              <a:rPr lang="en-US" sz="2000" dirty="0">
                <a:solidFill>
                  <a:srgbClr val="0B4CB4"/>
                </a:solidFill>
                <a:effectLst/>
              </a:rPr>
              <a:t>/standard/60496.html </a:t>
            </a:r>
            <a:r>
              <a:rPr lang="en-US" sz="2000" dirty="0">
                <a:solidFill>
                  <a:srgbClr val="000000"/>
                </a:solidFill>
                <a:effectLst/>
              </a:rPr>
              <a:t>)</a:t>
            </a:r>
            <a:endParaRPr lang="en-US" sz="2000" dirty="0">
              <a:solidFill>
                <a:srgbClr val="0B4CB4"/>
              </a:solidFill>
              <a:effectLst/>
            </a:endParaRPr>
          </a:p>
          <a:p>
            <a:r>
              <a:rPr lang="en-US" sz="2000" dirty="0">
                <a:solidFill>
                  <a:srgbClr val="000000"/>
                </a:solidFill>
                <a:effectLst/>
              </a:rPr>
              <a:t>JEM* Payload Accommodation Handbook Vol.8 D</a:t>
            </a:r>
          </a:p>
          <a:p>
            <a:pPr marL="457200" lvl="1" indent="0">
              <a:buNone/>
            </a:pPr>
            <a:r>
              <a:rPr lang="en-US" sz="1800" dirty="0">
                <a:solidFill>
                  <a:srgbClr val="000000"/>
                </a:solidFill>
                <a:effectLst/>
              </a:rPr>
              <a:t>(</a:t>
            </a:r>
            <a:r>
              <a:rPr lang="en-US" sz="1800" dirty="0">
                <a:solidFill>
                  <a:srgbClr val="0B4CB4"/>
                </a:solidFill>
                <a:effectLst/>
              </a:rPr>
              <a:t>https://humans-in-</a:t>
            </a:r>
            <a:r>
              <a:rPr lang="en-US" sz="1800" dirty="0" err="1">
                <a:solidFill>
                  <a:srgbClr val="0B4CB4"/>
                </a:solidFill>
                <a:effectLst/>
              </a:rPr>
              <a:t>space.jaxa.jp</a:t>
            </a:r>
            <a:r>
              <a:rPr lang="en-US" sz="1800" dirty="0">
                <a:solidFill>
                  <a:srgbClr val="0B4CB4"/>
                </a:solidFill>
                <a:effectLst/>
              </a:rPr>
              <a:t>/</a:t>
            </a:r>
            <a:r>
              <a:rPr lang="en-US" sz="1800" dirty="0" err="1">
                <a:solidFill>
                  <a:srgbClr val="0B4CB4"/>
                </a:solidFill>
                <a:effectLst/>
              </a:rPr>
              <a:t>kibouser</a:t>
            </a:r>
            <a:r>
              <a:rPr lang="en-US" sz="1800" dirty="0">
                <a:solidFill>
                  <a:srgbClr val="0B4CB4"/>
                </a:solidFill>
                <a:effectLst/>
              </a:rPr>
              <a:t>/library/item/jx-espc_8d-d1_en.pdf </a:t>
            </a:r>
            <a:r>
              <a:rPr lang="en-US" sz="1800" dirty="0">
                <a:solidFill>
                  <a:srgbClr val="000000"/>
                </a:solidFill>
                <a:effectLst/>
              </a:rPr>
              <a:t>)</a:t>
            </a:r>
            <a:endParaRPr lang="en-US" sz="1800" dirty="0">
              <a:solidFill>
                <a:srgbClr val="0B4CB4"/>
              </a:solidFill>
              <a:effectLst/>
            </a:endParaRPr>
          </a:p>
          <a:p>
            <a:endParaRPr lang="en-US" sz="2000" dirty="0"/>
          </a:p>
        </p:txBody>
      </p:sp>
      <p:pic>
        <p:nvPicPr>
          <p:cNvPr id="6" name="Picture 5">
            <a:extLst>
              <a:ext uri="{FF2B5EF4-FFF2-40B4-BE49-F238E27FC236}">
                <a16:creationId xmlns:a16="http://schemas.microsoft.com/office/drawing/2014/main" id="{DCCFC45E-12A4-8B7D-3249-20CDFED2DBCF}"/>
              </a:ext>
            </a:extLst>
          </p:cNvPr>
          <p:cNvPicPr>
            <a:picLocks noChangeAspect="1"/>
          </p:cNvPicPr>
          <p:nvPr/>
        </p:nvPicPr>
        <p:blipFill>
          <a:blip r:embed="rId3"/>
          <a:stretch>
            <a:fillRect/>
          </a:stretch>
        </p:blipFill>
        <p:spPr>
          <a:xfrm>
            <a:off x="8772740" y="914399"/>
            <a:ext cx="3302382" cy="5767795"/>
          </a:xfrm>
          <a:prstGeom prst="rect">
            <a:avLst/>
          </a:prstGeom>
        </p:spPr>
      </p:pic>
      <p:sp>
        <p:nvSpPr>
          <p:cNvPr id="3" name="Slide Number Placeholder 2">
            <a:extLst>
              <a:ext uri="{FF2B5EF4-FFF2-40B4-BE49-F238E27FC236}">
                <a16:creationId xmlns:a16="http://schemas.microsoft.com/office/drawing/2014/main" id="{9244B129-2AE1-BEEF-CD45-5B96AA02CF62}"/>
              </a:ext>
            </a:extLst>
          </p:cNvPr>
          <p:cNvSpPr>
            <a:spLocks noGrp="1"/>
          </p:cNvSpPr>
          <p:nvPr>
            <p:ph type="sldNum" sz="quarter" idx="12"/>
          </p:nvPr>
        </p:nvSpPr>
        <p:spPr/>
        <p:txBody>
          <a:bodyPr/>
          <a:lstStyle/>
          <a:p>
            <a:fld id="{42181AB3-6DAD-0C49-9F42-929923E4D705}" type="slidenum">
              <a:rPr lang="en-US" smtClean="0"/>
              <a:t>3</a:t>
            </a:fld>
            <a:endParaRPr lang="en-US"/>
          </a:p>
        </p:txBody>
      </p:sp>
    </p:spTree>
    <p:extLst>
      <p:ext uri="{BB962C8B-B14F-4D97-AF65-F5344CB8AC3E}">
        <p14:creationId xmlns:p14="http://schemas.microsoft.com/office/powerpoint/2010/main" val="39827896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6F1FB-6D9C-544E-ABC3-37C4CF38966C}"/>
              </a:ext>
            </a:extLst>
          </p:cNvPr>
          <p:cNvSpPr>
            <a:spLocks noGrp="1"/>
          </p:cNvSpPr>
          <p:nvPr>
            <p:ph type="title"/>
          </p:nvPr>
        </p:nvSpPr>
        <p:spPr/>
        <p:txBody>
          <a:bodyPr>
            <a:normAutofit/>
          </a:bodyPr>
          <a:lstStyle/>
          <a:p>
            <a:r>
              <a:rPr lang="en-US" dirty="0"/>
              <a:t>Payload: Meteor Observation</a:t>
            </a:r>
          </a:p>
        </p:txBody>
      </p:sp>
      <p:sp>
        <p:nvSpPr>
          <p:cNvPr id="3" name="Content Placeholder 2">
            <a:extLst>
              <a:ext uri="{FF2B5EF4-FFF2-40B4-BE49-F238E27FC236}">
                <a16:creationId xmlns:a16="http://schemas.microsoft.com/office/drawing/2014/main" id="{777AD6AF-E504-BABA-E6DF-E86772BCE646}"/>
              </a:ext>
            </a:extLst>
          </p:cNvPr>
          <p:cNvSpPr>
            <a:spLocks noGrp="1"/>
          </p:cNvSpPr>
          <p:nvPr>
            <p:ph idx="1"/>
          </p:nvPr>
        </p:nvSpPr>
        <p:spPr>
          <a:xfrm>
            <a:off x="838200" y="1587230"/>
            <a:ext cx="7005003" cy="2650122"/>
          </a:xfrm>
        </p:spPr>
        <p:txBody>
          <a:bodyPr>
            <a:normAutofit fontScale="92500" lnSpcReduction="10000"/>
          </a:bodyPr>
          <a:lstStyle/>
          <a:p>
            <a:r>
              <a:rPr lang="en-US" sz="2400" dirty="0"/>
              <a:t>Example of 3U CubeSat “S-CUBE”</a:t>
            </a:r>
          </a:p>
          <a:p>
            <a:pPr lvl="1"/>
            <a:r>
              <a:rPr lang="en-US" sz="2000" dirty="0"/>
              <a:t>Meteor Observation Camera System</a:t>
            </a:r>
          </a:p>
          <a:p>
            <a:pPr lvl="1"/>
            <a:r>
              <a:rPr lang="en-US" sz="2000" dirty="0"/>
              <a:t>Gravity Gradient Boom</a:t>
            </a:r>
          </a:p>
          <a:p>
            <a:pPr lvl="1"/>
            <a:r>
              <a:rPr lang="en-US" sz="2000" dirty="0"/>
              <a:t>Deployable Solar Panels</a:t>
            </a:r>
          </a:p>
          <a:p>
            <a:r>
              <a:rPr lang="en-US" sz="2400" dirty="0"/>
              <a:t>A gravity gradient boom was used to point the meteor observation camera toward the Earth’s atmosphere for detection of incandescent meteors as they enter the atmosphere.</a:t>
            </a:r>
          </a:p>
        </p:txBody>
      </p:sp>
      <p:sp>
        <p:nvSpPr>
          <p:cNvPr id="4" name="Slide Number Placeholder 3">
            <a:extLst>
              <a:ext uri="{FF2B5EF4-FFF2-40B4-BE49-F238E27FC236}">
                <a16:creationId xmlns:a16="http://schemas.microsoft.com/office/drawing/2014/main" id="{01136C3A-869B-CC32-5BC8-40C2AC26B98D}"/>
              </a:ext>
            </a:extLst>
          </p:cNvPr>
          <p:cNvSpPr>
            <a:spLocks noGrp="1"/>
          </p:cNvSpPr>
          <p:nvPr>
            <p:ph type="sldNum" sz="quarter" idx="12"/>
          </p:nvPr>
        </p:nvSpPr>
        <p:spPr/>
        <p:txBody>
          <a:bodyPr/>
          <a:lstStyle/>
          <a:p>
            <a:fld id="{42181AB3-6DAD-0C49-9F42-929923E4D705}" type="slidenum">
              <a:rPr lang="en-US" smtClean="0"/>
              <a:t>30</a:t>
            </a:fld>
            <a:endParaRPr lang="en-US"/>
          </a:p>
        </p:txBody>
      </p:sp>
      <p:sp>
        <p:nvSpPr>
          <p:cNvPr id="8" name="TextBox 7">
            <a:extLst>
              <a:ext uri="{FF2B5EF4-FFF2-40B4-BE49-F238E27FC236}">
                <a16:creationId xmlns:a16="http://schemas.microsoft.com/office/drawing/2014/main" id="{8B18C12B-4BF8-DE9B-D7A6-9D6A7BAED1C5}"/>
              </a:ext>
            </a:extLst>
          </p:cNvPr>
          <p:cNvSpPr txBox="1"/>
          <p:nvPr/>
        </p:nvSpPr>
        <p:spPr>
          <a:xfrm>
            <a:off x="4025423" y="6230235"/>
            <a:ext cx="6098290" cy="276999"/>
          </a:xfrm>
          <a:prstGeom prst="rect">
            <a:avLst/>
          </a:prstGeom>
          <a:noFill/>
        </p:spPr>
        <p:txBody>
          <a:bodyPr wrap="square">
            <a:spAutoFit/>
          </a:bodyPr>
          <a:lstStyle/>
          <a:p>
            <a:r>
              <a:rPr lang="en-US" sz="1200" dirty="0">
                <a:solidFill>
                  <a:srgbClr val="000000"/>
                </a:solidFill>
                <a:effectLst/>
                <a:latin typeface="Helvetica" pitchFamily="2" charset="0"/>
              </a:rPr>
              <a:t>3U CubeSat S-CUBE © Chiba Institute of Technology / Tohoku University</a:t>
            </a:r>
          </a:p>
        </p:txBody>
      </p:sp>
      <p:pic>
        <p:nvPicPr>
          <p:cNvPr id="7" name="Picture 6">
            <a:extLst>
              <a:ext uri="{FF2B5EF4-FFF2-40B4-BE49-F238E27FC236}">
                <a16:creationId xmlns:a16="http://schemas.microsoft.com/office/drawing/2014/main" id="{C2BF72F4-85C2-87EE-EEF4-4425B64F2476}"/>
              </a:ext>
            </a:extLst>
          </p:cNvPr>
          <p:cNvPicPr>
            <a:picLocks noChangeAspect="1"/>
          </p:cNvPicPr>
          <p:nvPr/>
        </p:nvPicPr>
        <p:blipFill>
          <a:blip r:embed="rId3"/>
          <a:stretch>
            <a:fillRect/>
          </a:stretch>
        </p:blipFill>
        <p:spPr>
          <a:xfrm>
            <a:off x="8042242" y="836513"/>
            <a:ext cx="3404946" cy="5293695"/>
          </a:xfrm>
          <a:prstGeom prst="rect">
            <a:avLst/>
          </a:prstGeom>
        </p:spPr>
      </p:pic>
      <p:pic>
        <p:nvPicPr>
          <p:cNvPr id="9" name="Picture 8">
            <a:extLst>
              <a:ext uri="{FF2B5EF4-FFF2-40B4-BE49-F238E27FC236}">
                <a16:creationId xmlns:a16="http://schemas.microsoft.com/office/drawing/2014/main" id="{06E68BD1-9162-DD72-ED38-7511DA06AB71}"/>
              </a:ext>
            </a:extLst>
          </p:cNvPr>
          <p:cNvPicPr>
            <a:picLocks noChangeAspect="1"/>
          </p:cNvPicPr>
          <p:nvPr/>
        </p:nvPicPr>
        <p:blipFill>
          <a:blip r:embed="rId4"/>
          <a:stretch>
            <a:fillRect/>
          </a:stretch>
        </p:blipFill>
        <p:spPr>
          <a:xfrm>
            <a:off x="2831833" y="4109156"/>
            <a:ext cx="4761641" cy="1977473"/>
          </a:xfrm>
          <a:prstGeom prst="rect">
            <a:avLst/>
          </a:prstGeom>
        </p:spPr>
      </p:pic>
    </p:spTree>
    <p:extLst>
      <p:ext uri="{BB962C8B-B14F-4D97-AF65-F5344CB8AC3E}">
        <p14:creationId xmlns:p14="http://schemas.microsoft.com/office/powerpoint/2010/main" val="3455404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81332-15ED-B400-B040-9CEC8C228446}"/>
              </a:ext>
            </a:extLst>
          </p:cNvPr>
          <p:cNvSpPr>
            <a:spLocks noGrp="1"/>
          </p:cNvSpPr>
          <p:nvPr>
            <p:ph type="title"/>
          </p:nvPr>
        </p:nvSpPr>
        <p:spPr/>
        <p:txBody>
          <a:bodyPr/>
          <a:lstStyle/>
          <a:p>
            <a:r>
              <a:rPr lang="en-US" dirty="0"/>
              <a:t>Payload: De-orbit Sail</a:t>
            </a:r>
          </a:p>
        </p:txBody>
      </p:sp>
      <p:sp>
        <p:nvSpPr>
          <p:cNvPr id="3" name="Content Placeholder 2">
            <a:extLst>
              <a:ext uri="{FF2B5EF4-FFF2-40B4-BE49-F238E27FC236}">
                <a16:creationId xmlns:a16="http://schemas.microsoft.com/office/drawing/2014/main" id="{87C4B9D7-B2A2-8EDF-5E0E-B90E1E837A47}"/>
              </a:ext>
            </a:extLst>
          </p:cNvPr>
          <p:cNvSpPr>
            <a:spLocks noGrp="1"/>
          </p:cNvSpPr>
          <p:nvPr>
            <p:ph idx="1"/>
          </p:nvPr>
        </p:nvSpPr>
        <p:spPr>
          <a:xfrm>
            <a:off x="838200" y="1592265"/>
            <a:ext cx="5775731" cy="3447644"/>
          </a:xfrm>
        </p:spPr>
        <p:txBody>
          <a:bodyPr>
            <a:normAutofit/>
          </a:bodyPr>
          <a:lstStyle/>
          <a:p>
            <a:r>
              <a:rPr lang="en-US" sz="2000" dirty="0"/>
              <a:t>Example of 1U CubeSat “FREEDOM”</a:t>
            </a:r>
          </a:p>
          <a:p>
            <a:pPr lvl="1"/>
            <a:r>
              <a:rPr lang="en-US" sz="1800" dirty="0"/>
              <a:t>De-orbit sail for fast de-orbiting and re-entry into Earth atmosphere from ISS orbit.</a:t>
            </a:r>
          </a:p>
          <a:p>
            <a:r>
              <a:rPr lang="en-US" sz="2000" dirty="0"/>
              <a:t>No communication system, no solar cells.</a:t>
            </a:r>
          </a:p>
          <a:p>
            <a:r>
              <a:rPr lang="en-US" sz="2000" dirty="0"/>
              <a:t>FREEDOM demonstrated on-orbit deployment of the thin-film based de-orbit sail, which can be utilized for space debris mitigation and prevention using atmospheric drag.</a:t>
            </a:r>
          </a:p>
        </p:txBody>
      </p:sp>
      <p:sp>
        <p:nvSpPr>
          <p:cNvPr id="4" name="Slide Number Placeholder 3">
            <a:extLst>
              <a:ext uri="{FF2B5EF4-FFF2-40B4-BE49-F238E27FC236}">
                <a16:creationId xmlns:a16="http://schemas.microsoft.com/office/drawing/2014/main" id="{A9776F67-AFA9-B1B1-892D-5AB768BFF59C}"/>
              </a:ext>
            </a:extLst>
          </p:cNvPr>
          <p:cNvSpPr>
            <a:spLocks noGrp="1"/>
          </p:cNvSpPr>
          <p:nvPr>
            <p:ph type="sldNum" sz="quarter" idx="12"/>
          </p:nvPr>
        </p:nvSpPr>
        <p:spPr/>
        <p:txBody>
          <a:bodyPr/>
          <a:lstStyle/>
          <a:p>
            <a:fld id="{42181AB3-6DAD-0C49-9F42-929923E4D705}" type="slidenum">
              <a:rPr lang="en-US" smtClean="0"/>
              <a:t>31</a:t>
            </a:fld>
            <a:endParaRPr lang="en-US"/>
          </a:p>
        </p:txBody>
      </p:sp>
      <p:pic>
        <p:nvPicPr>
          <p:cNvPr id="5" name="Picture 4">
            <a:extLst>
              <a:ext uri="{FF2B5EF4-FFF2-40B4-BE49-F238E27FC236}">
                <a16:creationId xmlns:a16="http://schemas.microsoft.com/office/drawing/2014/main" id="{931893FF-7D52-4E5B-A517-475A74574E27}"/>
              </a:ext>
            </a:extLst>
          </p:cNvPr>
          <p:cNvPicPr>
            <a:picLocks noChangeAspect="1"/>
          </p:cNvPicPr>
          <p:nvPr/>
        </p:nvPicPr>
        <p:blipFill>
          <a:blip r:embed="rId2"/>
          <a:stretch>
            <a:fillRect/>
          </a:stretch>
        </p:blipFill>
        <p:spPr>
          <a:xfrm>
            <a:off x="2020804" y="4674784"/>
            <a:ext cx="7772400" cy="1681566"/>
          </a:xfrm>
          <a:prstGeom prst="rect">
            <a:avLst/>
          </a:prstGeom>
        </p:spPr>
      </p:pic>
      <p:sp>
        <p:nvSpPr>
          <p:cNvPr id="7" name="TextBox 6">
            <a:extLst>
              <a:ext uri="{FF2B5EF4-FFF2-40B4-BE49-F238E27FC236}">
                <a16:creationId xmlns:a16="http://schemas.microsoft.com/office/drawing/2014/main" id="{C41A5B31-DA9A-88CF-EED9-D8B71172D7A1}"/>
              </a:ext>
            </a:extLst>
          </p:cNvPr>
          <p:cNvSpPr txBox="1"/>
          <p:nvPr/>
        </p:nvSpPr>
        <p:spPr>
          <a:xfrm>
            <a:off x="2725513" y="6452890"/>
            <a:ext cx="7267072" cy="307777"/>
          </a:xfrm>
          <a:prstGeom prst="rect">
            <a:avLst/>
          </a:prstGeom>
          <a:noFill/>
        </p:spPr>
        <p:txBody>
          <a:bodyPr wrap="square">
            <a:spAutoFit/>
          </a:bodyPr>
          <a:lstStyle/>
          <a:p>
            <a:r>
              <a:rPr lang="en-US" sz="1400" dirty="0">
                <a:solidFill>
                  <a:srgbClr val="000000"/>
                </a:solidFill>
                <a:effectLst/>
                <a:latin typeface="Helvetica" pitchFamily="2" charset="0"/>
              </a:rPr>
              <a:t>1U CubeSat FREEDOM © </a:t>
            </a:r>
            <a:r>
              <a:rPr lang="en-US" sz="1400" dirty="0" err="1">
                <a:solidFill>
                  <a:srgbClr val="000000"/>
                </a:solidFill>
                <a:effectLst/>
                <a:latin typeface="Helvetica" pitchFamily="2" charset="0"/>
              </a:rPr>
              <a:t>Nakashimada</a:t>
            </a:r>
            <a:r>
              <a:rPr lang="en-US" sz="1400" dirty="0">
                <a:solidFill>
                  <a:srgbClr val="000000"/>
                </a:solidFill>
                <a:effectLst/>
                <a:latin typeface="Helvetica" pitchFamily="2" charset="0"/>
              </a:rPr>
              <a:t> Engineering Works, Ltd. / Tohoku University</a:t>
            </a:r>
          </a:p>
        </p:txBody>
      </p:sp>
      <p:pic>
        <p:nvPicPr>
          <p:cNvPr id="8" name="Picture 7">
            <a:extLst>
              <a:ext uri="{FF2B5EF4-FFF2-40B4-BE49-F238E27FC236}">
                <a16:creationId xmlns:a16="http://schemas.microsoft.com/office/drawing/2014/main" id="{7D9586C1-1C9F-F39B-6286-6FFF289957C9}"/>
              </a:ext>
            </a:extLst>
          </p:cNvPr>
          <p:cNvPicPr>
            <a:picLocks noChangeAspect="1"/>
          </p:cNvPicPr>
          <p:nvPr/>
        </p:nvPicPr>
        <p:blipFill>
          <a:blip r:embed="rId3"/>
          <a:stretch>
            <a:fillRect/>
          </a:stretch>
        </p:blipFill>
        <p:spPr>
          <a:xfrm>
            <a:off x="7339980" y="667948"/>
            <a:ext cx="3793814" cy="3717171"/>
          </a:xfrm>
          <a:prstGeom prst="rect">
            <a:avLst/>
          </a:prstGeom>
        </p:spPr>
      </p:pic>
    </p:spTree>
    <p:extLst>
      <p:ext uri="{BB962C8B-B14F-4D97-AF65-F5344CB8AC3E}">
        <p14:creationId xmlns:p14="http://schemas.microsoft.com/office/powerpoint/2010/main" val="29464350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594F8-6871-E8E1-7AA4-C805E40C7F25}"/>
              </a:ext>
            </a:extLst>
          </p:cNvPr>
          <p:cNvSpPr>
            <a:spLocks noGrp="1"/>
          </p:cNvSpPr>
          <p:nvPr>
            <p:ph type="title"/>
          </p:nvPr>
        </p:nvSpPr>
        <p:spPr/>
        <p:txBody>
          <a:bodyPr/>
          <a:lstStyle/>
          <a:p>
            <a:r>
              <a:rPr lang="en-US" dirty="0"/>
              <a:t>Payload: Electrodynamic Tether</a:t>
            </a:r>
          </a:p>
        </p:txBody>
      </p:sp>
      <p:sp>
        <p:nvSpPr>
          <p:cNvPr id="3" name="Content Placeholder 2">
            <a:extLst>
              <a:ext uri="{FF2B5EF4-FFF2-40B4-BE49-F238E27FC236}">
                <a16:creationId xmlns:a16="http://schemas.microsoft.com/office/drawing/2014/main" id="{605ED978-FA34-726E-029F-10BFFBE60D07}"/>
              </a:ext>
            </a:extLst>
          </p:cNvPr>
          <p:cNvSpPr>
            <a:spLocks noGrp="1"/>
          </p:cNvSpPr>
          <p:nvPr>
            <p:ph idx="1"/>
          </p:nvPr>
        </p:nvSpPr>
        <p:spPr>
          <a:xfrm>
            <a:off x="838200" y="1651513"/>
            <a:ext cx="10515600" cy="1653220"/>
          </a:xfrm>
        </p:spPr>
        <p:txBody>
          <a:bodyPr>
            <a:normAutofit fontScale="70000" lnSpcReduction="20000"/>
          </a:bodyPr>
          <a:lstStyle/>
          <a:p>
            <a:r>
              <a:rPr lang="en-US" dirty="0">
                <a:solidFill>
                  <a:srgbClr val="000000"/>
                </a:solidFill>
                <a:effectLst/>
                <a:latin typeface="Helvetica" pitchFamily="2" charset="0"/>
              </a:rPr>
              <a:t>Example of 3U CubeSat “ALE-EDT”</a:t>
            </a:r>
          </a:p>
          <a:p>
            <a:r>
              <a:rPr lang="en-US" dirty="0">
                <a:solidFill>
                  <a:srgbClr val="000000"/>
                </a:solidFill>
                <a:effectLst/>
                <a:latin typeface="Helvetica" pitchFamily="2" charset="0"/>
              </a:rPr>
              <a:t>Electro-dynamic tether for de-orbiting and re-entry into Earth atmosphere.</a:t>
            </a:r>
          </a:p>
          <a:p>
            <a:r>
              <a:rPr lang="en-US" dirty="0">
                <a:solidFill>
                  <a:srgbClr val="000000"/>
                </a:solidFill>
                <a:effectLst/>
                <a:latin typeface="Helvetica" pitchFamily="2" charset="0"/>
              </a:rPr>
              <a:t>3-axis attitude control is used to control the satellite attitude during the extension of the electrodynamic tether. The device will be useful for space debris mitigation and prevention in higher altitude orbits, as it can operate independent of atmospheric drag.</a:t>
            </a:r>
          </a:p>
          <a:p>
            <a:endParaRPr lang="en-US" dirty="0"/>
          </a:p>
        </p:txBody>
      </p:sp>
      <p:sp>
        <p:nvSpPr>
          <p:cNvPr id="4" name="Slide Number Placeholder 3">
            <a:extLst>
              <a:ext uri="{FF2B5EF4-FFF2-40B4-BE49-F238E27FC236}">
                <a16:creationId xmlns:a16="http://schemas.microsoft.com/office/drawing/2014/main" id="{319F190E-6878-5457-8052-6592074EA0FE}"/>
              </a:ext>
            </a:extLst>
          </p:cNvPr>
          <p:cNvSpPr>
            <a:spLocks noGrp="1"/>
          </p:cNvSpPr>
          <p:nvPr>
            <p:ph type="sldNum" sz="quarter" idx="12"/>
          </p:nvPr>
        </p:nvSpPr>
        <p:spPr/>
        <p:txBody>
          <a:bodyPr/>
          <a:lstStyle/>
          <a:p>
            <a:fld id="{42181AB3-6DAD-0C49-9F42-929923E4D705}" type="slidenum">
              <a:rPr lang="en-US" smtClean="0"/>
              <a:t>32</a:t>
            </a:fld>
            <a:endParaRPr lang="en-US"/>
          </a:p>
        </p:txBody>
      </p:sp>
      <p:pic>
        <p:nvPicPr>
          <p:cNvPr id="5" name="Picture 4">
            <a:extLst>
              <a:ext uri="{FF2B5EF4-FFF2-40B4-BE49-F238E27FC236}">
                <a16:creationId xmlns:a16="http://schemas.microsoft.com/office/drawing/2014/main" id="{097AA2C4-1E4F-B2A9-2B8F-51C8FA59D86C}"/>
              </a:ext>
            </a:extLst>
          </p:cNvPr>
          <p:cNvPicPr>
            <a:picLocks noChangeAspect="1"/>
          </p:cNvPicPr>
          <p:nvPr/>
        </p:nvPicPr>
        <p:blipFill>
          <a:blip r:embed="rId2"/>
          <a:stretch>
            <a:fillRect/>
          </a:stretch>
        </p:blipFill>
        <p:spPr>
          <a:xfrm>
            <a:off x="6304784" y="3320343"/>
            <a:ext cx="4207380" cy="3021458"/>
          </a:xfrm>
          <a:prstGeom prst="rect">
            <a:avLst/>
          </a:prstGeom>
        </p:spPr>
      </p:pic>
      <p:pic>
        <p:nvPicPr>
          <p:cNvPr id="6" name="Picture 5">
            <a:extLst>
              <a:ext uri="{FF2B5EF4-FFF2-40B4-BE49-F238E27FC236}">
                <a16:creationId xmlns:a16="http://schemas.microsoft.com/office/drawing/2014/main" id="{509EE833-93A7-D490-CDAE-19B20DF22B78}"/>
              </a:ext>
            </a:extLst>
          </p:cNvPr>
          <p:cNvPicPr>
            <a:picLocks noChangeAspect="1"/>
          </p:cNvPicPr>
          <p:nvPr/>
        </p:nvPicPr>
        <p:blipFill>
          <a:blip r:embed="rId3"/>
          <a:stretch>
            <a:fillRect/>
          </a:stretch>
        </p:blipFill>
        <p:spPr>
          <a:xfrm>
            <a:off x="2261937" y="3426764"/>
            <a:ext cx="3235587" cy="2911291"/>
          </a:xfrm>
          <a:prstGeom prst="rect">
            <a:avLst/>
          </a:prstGeom>
        </p:spPr>
      </p:pic>
      <p:sp>
        <p:nvSpPr>
          <p:cNvPr id="8" name="TextBox 7">
            <a:extLst>
              <a:ext uri="{FF2B5EF4-FFF2-40B4-BE49-F238E27FC236}">
                <a16:creationId xmlns:a16="http://schemas.microsoft.com/office/drawing/2014/main" id="{7587A06A-A01F-347A-7665-DAB0E631A741}"/>
              </a:ext>
            </a:extLst>
          </p:cNvPr>
          <p:cNvSpPr txBox="1"/>
          <p:nvPr/>
        </p:nvSpPr>
        <p:spPr>
          <a:xfrm>
            <a:off x="5497524" y="6444476"/>
            <a:ext cx="1973179" cy="276999"/>
          </a:xfrm>
          <a:prstGeom prst="rect">
            <a:avLst/>
          </a:prstGeom>
          <a:noFill/>
        </p:spPr>
        <p:txBody>
          <a:bodyPr wrap="square">
            <a:spAutoFit/>
          </a:bodyPr>
          <a:lstStyle/>
          <a:p>
            <a:r>
              <a:rPr lang="en-US" sz="1200" dirty="0">
                <a:solidFill>
                  <a:srgbClr val="000000"/>
                </a:solidFill>
                <a:effectLst/>
                <a:latin typeface="Helvetica" pitchFamily="2" charset="0"/>
              </a:rPr>
              <a:t>© ALE Co., Ltd.</a:t>
            </a:r>
          </a:p>
        </p:txBody>
      </p:sp>
    </p:spTree>
    <p:extLst>
      <p:ext uri="{BB962C8B-B14F-4D97-AF65-F5344CB8AC3E}">
        <p14:creationId xmlns:p14="http://schemas.microsoft.com/office/powerpoint/2010/main" val="15492552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38F2E-0431-4B55-3FCE-BBF7A188F2EE}"/>
              </a:ext>
            </a:extLst>
          </p:cNvPr>
          <p:cNvSpPr>
            <a:spLocks noGrp="1"/>
          </p:cNvSpPr>
          <p:nvPr>
            <p:ph type="title"/>
          </p:nvPr>
        </p:nvSpPr>
        <p:spPr/>
        <p:txBody>
          <a:bodyPr>
            <a:normAutofit fontScale="90000"/>
          </a:bodyPr>
          <a:lstStyle/>
          <a:p>
            <a:r>
              <a:rPr lang="en-US"/>
              <a:t>OBC and Payload Emulation</a:t>
            </a:r>
          </a:p>
        </p:txBody>
      </p:sp>
      <p:sp>
        <p:nvSpPr>
          <p:cNvPr id="3" name="Text Placeholder 2">
            <a:extLst>
              <a:ext uri="{FF2B5EF4-FFF2-40B4-BE49-F238E27FC236}">
                <a16:creationId xmlns:a16="http://schemas.microsoft.com/office/drawing/2014/main" id="{CCAE0797-8827-3D69-F1CB-90A33DF3C197}"/>
              </a:ext>
            </a:extLst>
          </p:cNvPr>
          <p:cNvSpPr>
            <a:spLocks noGrp="1"/>
          </p:cNvSpPr>
          <p:nvPr>
            <p:ph type="body" sz="quarter" idx="10"/>
          </p:nvPr>
        </p:nvSpPr>
        <p:spPr>
          <a:xfrm>
            <a:off x="162454" y="5437581"/>
            <a:ext cx="5319001" cy="1050235"/>
          </a:xfrm>
        </p:spPr>
        <p:txBody>
          <a:bodyPr>
            <a:normAutofit fontScale="70000" lnSpcReduction="20000"/>
          </a:bodyPr>
          <a:lstStyle/>
          <a:p>
            <a:r>
              <a:rPr lang="en-US" dirty="0"/>
              <a:t>Micro-controller device with specific emphasis on</a:t>
            </a:r>
          </a:p>
          <a:p>
            <a:pPr lvl="1"/>
            <a:r>
              <a:rPr lang="en-US" dirty="0"/>
              <a:t>Low power consumption</a:t>
            </a:r>
          </a:p>
          <a:p>
            <a:pPr lvl="1"/>
            <a:r>
              <a:rPr lang="en-US" dirty="0"/>
              <a:t>Real-time operation</a:t>
            </a:r>
          </a:p>
          <a:p>
            <a:pPr lvl="1"/>
            <a:r>
              <a:rPr lang="en-US" dirty="0"/>
              <a:t>Robustness and reliability</a:t>
            </a:r>
          </a:p>
          <a:p>
            <a:endParaRPr lang="en-US" dirty="0"/>
          </a:p>
        </p:txBody>
      </p:sp>
      <p:pic>
        <p:nvPicPr>
          <p:cNvPr id="4" name="Picture 3">
            <a:extLst>
              <a:ext uri="{FF2B5EF4-FFF2-40B4-BE49-F238E27FC236}">
                <a16:creationId xmlns:a16="http://schemas.microsoft.com/office/drawing/2014/main" id="{2F5896E4-878F-85C9-8090-94D0AAF916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454" y="1119920"/>
            <a:ext cx="8204879" cy="4156474"/>
          </a:xfrm>
          <a:prstGeom prst="rect">
            <a:avLst/>
          </a:prstGeom>
        </p:spPr>
      </p:pic>
      <p:sp>
        <p:nvSpPr>
          <p:cNvPr id="8" name="Left Brace 7">
            <a:extLst>
              <a:ext uri="{FF2B5EF4-FFF2-40B4-BE49-F238E27FC236}">
                <a16:creationId xmlns:a16="http://schemas.microsoft.com/office/drawing/2014/main" id="{578DE58C-7981-2868-9178-DB8153FBAD48}"/>
              </a:ext>
            </a:extLst>
          </p:cNvPr>
          <p:cNvSpPr/>
          <p:nvPr/>
        </p:nvSpPr>
        <p:spPr>
          <a:xfrm>
            <a:off x="8534401" y="1556426"/>
            <a:ext cx="440986" cy="3398195"/>
          </a:xfrm>
          <a:prstGeom prst="leftBrace">
            <a:avLst/>
          </a:prstGeom>
          <a:ln w="12700">
            <a:solidFill>
              <a:schemeClr val="tx2">
                <a:lumMod val="75000"/>
              </a:schemeClr>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pic>
        <p:nvPicPr>
          <p:cNvPr id="10" name="Picture 9">
            <a:extLst>
              <a:ext uri="{FF2B5EF4-FFF2-40B4-BE49-F238E27FC236}">
                <a16:creationId xmlns:a16="http://schemas.microsoft.com/office/drawing/2014/main" id="{AB29BF17-A7B6-E7E9-CA9B-FE11D60A3601}"/>
              </a:ext>
            </a:extLst>
          </p:cNvPr>
          <p:cNvPicPr>
            <a:picLocks noChangeAspect="1"/>
          </p:cNvPicPr>
          <p:nvPr/>
        </p:nvPicPr>
        <p:blipFill>
          <a:blip r:embed="rId3"/>
          <a:stretch>
            <a:fillRect/>
          </a:stretch>
        </p:blipFill>
        <p:spPr>
          <a:xfrm rot="16200000">
            <a:off x="9562684" y="312526"/>
            <a:ext cx="1245424" cy="1562500"/>
          </a:xfrm>
          <a:prstGeom prst="rect">
            <a:avLst/>
          </a:prstGeom>
        </p:spPr>
      </p:pic>
      <p:pic>
        <p:nvPicPr>
          <p:cNvPr id="13" name="Picture 2">
            <a:extLst>
              <a:ext uri="{FF2B5EF4-FFF2-40B4-BE49-F238E27FC236}">
                <a16:creationId xmlns:a16="http://schemas.microsoft.com/office/drawing/2014/main" id="{ED39AE27-3DF1-2CF5-6BBC-10AC7D942D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3374" y="1817368"/>
            <a:ext cx="1130535" cy="104379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circuit board with a square green border&#10;&#10;Description automatically generated">
            <a:extLst>
              <a:ext uri="{FF2B5EF4-FFF2-40B4-BE49-F238E27FC236}">
                <a16:creationId xmlns:a16="http://schemas.microsoft.com/office/drawing/2014/main" id="{351DEBA2-97A0-C89D-27F1-F01C78E9ED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57137" y="3099403"/>
            <a:ext cx="1023008" cy="1062631"/>
          </a:xfrm>
          <a:prstGeom prst="rect">
            <a:avLst/>
          </a:prstGeom>
        </p:spPr>
      </p:pic>
      <p:pic>
        <p:nvPicPr>
          <p:cNvPr id="18" name="Picture 17" descr="A diagram of a metal contact lens&#10;&#10;Description automatically generated">
            <a:extLst>
              <a:ext uri="{FF2B5EF4-FFF2-40B4-BE49-F238E27FC236}">
                <a16:creationId xmlns:a16="http://schemas.microsoft.com/office/drawing/2014/main" id="{D2397298-F1A4-8F20-EAA2-456B4532AD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21861" y="4269415"/>
            <a:ext cx="1036536" cy="756130"/>
          </a:xfrm>
          <a:prstGeom prst="rect">
            <a:avLst/>
          </a:prstGeom>
        </p:spPr>
      </p:pic>
      <p:pic>
        <p:nvPicPr>
          <p:cNvPr id="20" name="Picture 19" descr="A diagram of a circuit board&#10;&#10;Description automatically generated">
            <a:extLst>
              <a:ext uri="{FF2B5EF4-FFF2-40B4-BE49-F238E27FC236}">
                <a16:creationId xmlns:a16="http://schemas.microsoft.com/office/drawing/2014/main" id="{BCB41E9D-49AA-C353-4B94-06D4CEEC5B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87625" y="4273543"/>
            <a:ext cx="1083195" cy="752002"/>
          </a:xfrm>
          <a:prstGeom prst="rect">
            <a:avLst/>
          </a:prstGeom>
        </p:spPr>
      </p:pic>
      <p:pic>
        <p:nvPicPr>
          <p:cNvPr id="22" name="Picture 21">
            <a:extLst>
              <a:ext uri="{FF2B5EF4-FFF2-40B4-BE49-F238E27FC236}">
                <a16:creationId xmlns:a16="http://schemas.microsoft.com/office/drawing/2014/main" id="{15595CEC-7552-78A4-1739-1BEB010BC8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93130" y="5115196"/>
            <a:ext cx="1189794" cy="756131"/>
          </a:xfrm>
          <a:prstGeom prst="rect">
            <a:avLst/>
          </a:prstGeom>
        </p:spPr>
      </p:pic>
    </p:spTree>
    <p:extLst>
      <p:ext uri="{BB962C8B-B14F-4D97-AF65-F5344CB8AC3E}">
        <p14:creationId xmlns:p14="http://schemas.microsoft.com/office/powerpoint/2010/main" val="17394925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3C770-3DE7-DAE7-1BF7-5BA8799F087D}"/>
              </a:ext>
            </a:extLst>
          </p:cNvPr>
          <p:cNvSpPr>
            <a:spLocks noGrp="1"/>
          </p:cNvSpPr>
          <p:nvPr>
            <p:ph type="title"/>
          </p:nvPr>
        </p:nvSpPr>
        <p:spPr/>
        <p:txBody>
          <a:bodyPr/>
          <a:lstStyle/>
          <a:p>
            <a:r>
              <a:rPr lang="en-US" dirty="0"/>
              <a:t>Unique Design Consideration for CubeSat</a:t>
            </a:r>
          </a:p>
        </p:txBody>
      </p:sp>
      <p:sp>
        <p:nvSpPr>
          <p:cNvPr id="3" name="Content Placeholder 2">
            <a:extLst>
              <a:ext uri="{FF2B5EF4-FFF2-40B4-BE49-F238E27FC236}">
                <a16:creationId xmlns:a16="http://schemas.microsoft.com/office/drawing/2014/main" id="{D1D7ADC6-AEB5-C8FF-2EC4-86871A0D7DEE}"/>
              </a:ext>
            </a:extLst>
          </p:cNvPr>
          <p:cNvSpPr>
            <a:spLocks noGrp="1"/>
          </p:cNvSpPr>
          <p:nvPr>
            <p:ph idx="1"/>
          </p:nvPr>
        </p:nvSpPr>
        <p:spPr/>
        <p:txBody>
          <a:bodyPr/>
          <a:lstStyle/>
          <a:p>
            <a:r>
              <a:rPr lang="en-US" dirty="0"/>
              <a:t>Build or Buy?</a:t>
            </a:r>
          </a:p>
          <a:p>
            <a:r>
              <a:rPr lang="en-US" dirty="0"/>
              <a:t>Rad-Harden</a:t>
            </a:r>
            <a:r>
              <a:rPr lang="en-US" baseline="0" dirty="0"/>
              <a:t> or COTS?</a:t>
            </a:r>
          </a:p>
          <a:p>
            <a:r>
              <a:rPr lang="en-US" dirty="0"/>
              <a:t>TODO</a:t>
            </a:r>
          </a:p>
        </p:txBody>
      </p:sp>
      <p:sp>
        <p:nvSpPr>
          <p:cNvPr id="4" name="Slide Number Placeholder 3">
            <a:extLst>
              <a:ext uri="{FF2B5EF4-FFF2-40B4-BE49-F238E27FC236}">
                <a16:creationId xmlns:a16="http://schemas.microsoft.com/office/drawing/2014/main" id="{CDA1E2D8-951E-DBEF-EDDD-96D46E62C0A8}"/>
              </a:ext>
            </a:extLst>
          </p:cNvPr>
          <p:cNvSpPr>
            <a:spLocks noGrp="1"/>
          </p:cNvSpPr>
          <p:nvPr>
            <p:ph type="sldNum" sz="quarter" idx="12"/>
          </p:nvPr>
        </p:nvSpPr>
        <p:spPr/>
        <p:txBody>
          <a:bodyPr/>
          <a:lstStyle/>
          <a:p>
            <a:fld id="{42181AB3-6DAD-0C49-9F42-929923E4D705}" type="slidenum">
              <a:rPr lang="en-US" smtClean="0"/>
              <a:t>34</a:t>
            </a:fld>
            <a:endParaRPr lang="en-US"/>
          </a:p>
        </p:txBody>
      </p:sp>
    </p:spTree>
    <p:extLst>
      <p:ext uri="{BB962C8B-B14F-4D97-AF65-F5344CB8AC3E}">
        <p14:creationId xmlns:p14="http://schemas.microsoft.com/office/powerpoint/2010/main" val="1193697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3B3AC-6CD2-3816-1EF3-811E5AFCC471}"/>
              </a:ext>
            </a:extLst>
          </p:cNvPr>
          <p:cNvSpPr>
            <a:spLocks noGrp="1"/>
          </p:cNvSpPr>
          <p:nvPr>
            <p:ph type="title"/>
          </p:nvPr>
        </p:nvSpPr>
        <p:spPr/>
        <p:txBody>
          <a:bodyPr/>
          <a:lstStyle/>
          <a:p>
            <a:r>
              <a:rPr lang="en-US" dirty="0"/>
              <a:t>Ground Station Setup</a:t>
            </a:r>
          </a:p>
        </p:txBody>
      </p:sp>
      <p:pic>
        <p:nvPicPr>
          <p:cNvPr id="4" name="Content Placeholder 3">
            <a:extLst>
              <a:ext uri="{FF2B5EF4-FFF2-40B4-BE49-F238E27FC236}">
                <a16:creationId xmlns:a16="http://schemas.microsoft.com/office/drawing/2014/main" id="{03911A12-0B7C-FEED-F3EA-AA3F69AA8B7E}"/>
              </a:ext>
            </a:extLst>
          </p:cNvPr>
          <p:cNvPicPr>
            <a:picLocks noGrp="1" noChangeAspect="1"/>
          </p:cNvPicPr>
          <p:nvPr>
            <p:ph idx="1"/>
          </p:nvPr>
        </p:nvPicPr>
        <p:blipFill>
          <a:blip r:embed="rId2"/>
          <a:stretch>
            <a:fillRect/>
          </a:stretch>
        </p:blipFill>
        <p:spPr>
          <a:xfrm>
            <a:off x="1041661" y="1571242"/>
            <a:ext cx="10436196" cy="4643927"/>
          </a:xfrm>
          <a:prstGeom prst="rect">
            <a:avLst/>
          </a:prstGeom>
        </p:spPr>
      </p:pic>
      <p:sp>
        <p:nvSpPr>
          <p:cNvPr id="3" name="Slide Number Placeholder 2">
            <a:extLst>
              <a:ext uri="{FF2B5EF4-FFF2-40B4-BE49-F238E27FC236}">
                <a16:creationId xmlns:a16="http://schemas.microsoft.com/office/drawing/2014/main" id="{709E2E60-3050-AC46-7199-613729514F7B}"/>
              </a:ext>
            </a:extLst>
          </p:cNvPr>
          <p:cNvSpPr>
            <a:spLocks noGrp="1"/>
          </p:cNvSpPr>
          <p:nvPr>
            <p:ph type="sldNum" sz="quarter" idx="12"/>
          </p:nvPr>
        </p:nvSpPr>
        <p:spPr/>
        <p:txBody>
          <a:bodyPr/>
          <a:lstStyle/>
          <a:p>
            <a:fld id="{42181AB3-6DAD-0C49-9F42-929923E4D705}" type="slidenum">
              <a:rPr lang="en-US" smtClean="0"/>
              <a:t>35</a:t>
            </a:fld>
            <a:endParaRPr lang="en-US"/>
          </a:p>
        </p:txBody>
      </p:sp>
    </p:spTree>
    <p:extLst>
      <p:ext uri="{BB962C8B-B14F-4D97-AF65-F5344CB8AC3E}">
        <p14:creationId xmlns:p14="http://schemas.microsoft.com/office/powerpoint/2010/main" val="23068050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26967-0A22-B0D3-5427-045281EAFFDA}"/>
              </a:ext>
            </a:extLst>
          </p:cNvPr>
          <p:cNvSpPr>
            <a:spLocks noGrp="1"/>
          </p:cNvSpPr>
          <p:nvPr>
            <p:ph type="title"/>
          </p:nvPr>
        </p:nvSpPr>
        <p:spPr/>
        <p:txBody>
          <a:bodyPr/>
          <a:lstStyle/>
          <a:p>
            <a:r>
              <a:rPr lang="en-US" dirty="0"/>
              <a:t>Communication System Components</a:t>
            </a:r>
          </a:p>
        </p:txBody>
      </p:sp>
      <p:sp>
        <p:nvSpPr>
          <p:cNvPr id="3" name="Content Placeholder 2">
            <a:extLst>
              <a:ext uri="{FF2B5EF4-FFF2-40B4-BE49-F238E27FC236}">
                <a16:creationId xmlns:a16="http://schemas.microsoft.com/office/drawing/2014/main" id="{C91E817A-24CC-5357-0BCA-36CFA97B0F2A}"/>
              </a:ext>
            </a:extLst>
          </p:cNvPr>
          <p:cNvSpPr>
            <a:spLocks noGrp="1"/>
          </p:cNvSpPr>
          <p:nvPr>
            <p:ph idx="1"/>
          </p:nvPr>
        </p:nvSpPr>
        <p:spPr>
          <a:xfrm>
            <a:off x="838199" y="1825624"/>
            <a:ext cx="10636489" cy="2918463"/>
          </a:xfrm>
        </p:spPr>
        <p:txBody>
          <a:bodyPr>
            <a:normAutofit fontScale="70000" lnSpcReduction="20000"/>
          </a:bodyPr>
          <a:lstStyle/>
          <a:p>
            <a:r>
              <a:rPr lang="en-US" dirty="0">
                <a:solidFill>
                  <a:srgbClr val="000000"/>
                </a:solidFill>
                <a:effectLst/>
              </a:rPr>
              <a:t>Communication systems usually involve the following components in both directions - command up-link and housekeeping (HK) data/mission data down-link:</a:t>
            </a:r>
          </a:p>
          <a:p>
            <a:r>
              <a:rPr lang="en-US" dirty="0">
                <a:solidFill>
                  <a:srgbClr val="000000"/>
                </a:solidFill>
                <a:effectLst/>
              </a:rPr>
              <a:t>Computers</a:t>
            </a:r>
          </a:p>
          <a:p>
            <a:r>
              <a:rPr lang="en-US" dirty="0">
                <a:solidFill>
                  <a:srgbClr val="000000"/>
                </a:solidFill>
                <a:effectLst/>
              </a:rPr>
              <a:t>Transmitter and transmitting antenna</a:t>
            </a:r>
          </a:p>
          <a:p>
            <a:r>
              <a:rPr lang="en-US" dirty="0">
                <a:solidFill>
                  <a:srgbClr val="000000"/>
                </a:solidFill>
                <a:effectLst/>
              </a:rPr>
              <a:t>Receiver and receiving antenna</a:t>
            </a:r>
          </a:p>
          <a:p>
            <a:r>
              <a:rPr lang="en-US" dirty="0">
                <a:solidFill>
                  <a:srgbClr val="000000"/>
                </a:solidFill>
                <a:effectLst/>
              </a:rPr>
              <a:t>Cables</a:t>
            </a:r>
          </a:p>
          <a:p>
            <a:r>
              <a:rPr lang="en-US" dirty="0">
                <a:solidFill>
                  <a:srgbClr val="000000"/>
                </a:solidFill>
                <a:effectLst/>
              </a:rPr>
              <a:t>Other components such as power amplifiers</a:t>
            </a:r>
          </a:p>
          <a:p>
            <a:r>
              <a:rPr lang="en-US" dirty="0">
                <a:solidFill>
                  <a:srgbClr val="000000"/>
                </a:solidFill>
                <a:effectLst/>
              </a:rPr>
              <a:t>Radio frequency (RF) cables are thick, and their </a:t>
            </a:r>
            <a:br>
              <a:rPr lang="en-US" dirty="0">
                <a:solidFill>
                  <a:srgbClr val="000000"/>
                </a:solidFill>
                <a:effectLst/>
              </a:rPr>
            </a:br>
            <a:r>
              <a:rPr lang="en-US" dirty="0">
                <a:solidFill>
                  <a:srgbClr val="000000"/>
                </a:solidFill>
                <a:effectLst/>
              </a:rPr>
              <a:t>connectors  are relatively large.</a:t>
            </a:r>
          </a:p>
          <a:p>
            <a:endParaRPr lang="en-US" dirty="0">
              <a:solidFill>
                <a:srgbClr val="000000"/>
              </a:solidFill>
              <a:effectLst/>
            </a:endParaRPr>
          </a:p>
          <a:p>
            <a:endParaRPr lang="en-US" dirty="0"/>
          </a:p>
        </p:txBody>
      </p:sp>
      <p:sp>
        <p:nvSpPr>
          <p:cNvPr id="4" name="Slide Number Placeholder 3">
            <a:extLst>
              <a:ext uri="{FF2B5EF4-FFF2-40B4-BE49-F238E27FC236}">
                <a16:creationId xmlns:a16="http://schemas.microsoft.com/office/drawing/2014/main" id="{3EDF97B6-E56E-26C0-5A92-896E8131515D}"/>
              </a:ext>
            </a:extLst>
          </p:cNvPr>
          <p:cNvSpPr>
            <a:spLocks noGrp="1"/>
          </p:cNvSpPr>
          <p:nvPr>
            <p:ph type="sldNum" sz="quarter" idx="12"/>
          </p:nvPr>
        </p:nvSpPr>
        <p:spPr/>
        <p:txBody>
          <a:bodyPr/>
          <a:lstStyle/>
          <a:p>
            <a:fld id="{42181AB3-6DAD-0C49-9F42-929923E4D705}" type="slidenum">
              <a:rPr lang="en-US" smtClean="0"/>
              <a:t>36</a:t>
            </a:fld>
            <a:endParaRPr lang="en-US"/>
          </a:p>
        </p:txBody>
      </p:sp>
      <p:pic>
        <p:nvPicPr>
          <p:cNvPr id="5" name="Picture 4">
            <a:extLst>
              <a:ext uri="{FF2B5EF4-FFF2-40B4-BE49-F238E27FC236}">
                <a16:creationId xmlns:a16="http://schemas.microsoft.com/office/drawing/2014/main" id="{B17E177A-E068-FC6F-9A4B-4B8D08307EE1}"/>
              </a:ext>
            </a:extLst>
          </p:cNvPr>
          <p:cNvPicPr>
            <a:picLocks noChangeAspect="1"/>
          </p:cNvPicPr>
          <p:nvPr/>
        </p:nvPicPr>
        <p:blipFill>
          <a:blip r:embed="rId2"/>
          <a:stretch>
            <a:fillRect/>
          </a:stretch>
        </p:blipFill>
        <p:spPr>
          <a:xfrm>
            <a:off x="3069198" y="4737280"/>
            <a:ext cx="7772400" cy="1925843"/>
          </a:xfrm>
          <a:prstGeom prst="rect">
            <a:avLst/>
          </a:prstGeom>
        </p:spPr>
      </p:pic>
      <p:grpSp>
        <p:nvGrpSpPr>
          <p:cNvPr id="11" name="Group 10">
            <a:extLst>
              <a:ext uri="{FF2B5EF4-FFF2-40B4-BE49-F238E27FC236}">
                <a16:creationId xmlns:a16="http://schemas.microsoft.com/office/drawing/2014/main" id="{A3F12EF2-4B5A-56C8-F9F3-47478AD107AF}"/>
              </a:ext>
            </a:extLst>
          </p:cNvPr>
          <p:cNvGrpSpPr/>
          <p:nvPr/>
        </p:nvGrpSpPr>
        <p:grpSpPr>
          <a:xfrm>
            <a:off x="7346452" y="2818244"/>
            <a:ext cx="3443582" cy="1556395"/>
            <a:chOff x="7578395" y="2195089"/>
            <a:chExt cx="3443582" cy="1556395"/>
          </a:xfrm>
        </p:grpSpPr>
        <p:pic>
          <p:nvPicPr>
            <p:cNvPr id="6" name="Picture 5">
              <a:extLst>
                <a:ext uri="{FF2B5EF4-FFF2-40B4-BE49-F238E27FC236}">
                  <a16:creationId xmlns:a16="http://schemas.microsoft.com/office/drawing/2014/main" id="{FED3144D-85EB-185C-F6DE-0627DEE72D0D}"/>
                </a:ext>
              </a:extLst>
            </p:cNvPr>
            <p:cNvPicPr>
              <a:picLocks noChangeAspect="1"/>
            </p:cNvPicPr>
            <p:nvPr/>
          </p:nvPicPr>
          <p:blipFill>
            <a:blip r:embed="rId3"/>
            <a:stretch>
              <a:fillRect/>
            </a:stretch>
          </p:blipFill>
          <p:spPr>
            <a:xfrm>
              <a:off x="7578395" y="2195089"/>
              <a:ext cx="3443582" cy="1325563"/>
            </a:xfrm>
            <a:prstGeom prst="rect">
              <a:avLst/>
            </a:prstGeom>
          </p:spPr>
        </p:pic>
        <p:sp>
          <p:nvSpPr>
            <p:cNvPr id="10" name="TextBox 9">
              <a:extLst>
                <a:ext uri="{FF2B5EF4-FFF2-40B4-BE49-F238E27FC236}">
                  <a16:creationId xmlns:a16="http://schemas.microsoft.com/office/drawing/2014/main" id="{6EBC31CA-3CE3-2EAE-0948-7EE79771DBFD}"/>
                </a:ext>
              </a:extLst>
            </p:cNvPr>
            <p:cNvSpPr txBox="1"/>
            <p:nvPr/>
          </p:nvSpPr>
          <p:spPr>
            <a:xfrm>
              <a:off x="7623609" y="3520652"/>
              <a:ext cx="3353154" cy="230832"/>
            </a:xfrm>
            <a:prstGeom prst="rect">
              <a:avLst/>
            </a:prstGeom>
            <a:noFill/>
          </p:spPr>
          <p:txBody>
            <a:bodyPr wrap="square">
              <a:spAutoFit/>
            </a:bodyPr>
            <a:lstStyle/>
            <a:p>
              <a:r>
                <a:rPr lang="en-US" sz="900" dirty="0"/>
                <a:t>Typical CubeSat RF Transmitter and Receiver © </a:t>
              </a:r>
              <a:r>
                <a:rPr lang="en-US" sz="900" dirty="0" err="1"/>
                <a:t>Addnics</a:t>
              </a:r>
              <a:r>
                <a:rPr lang="en-US" sz="900" dirty="0"/>
                <a:t> corp.</a:t>
              </a:r>
            </a:p>
          </p:txBody>
        </p:sp>
      </p:grpSp>
    </p:spTree>
    <p:extLst>
      <p:ext uri="{BB962C8B-B14F-4D97-AF65-F5344CB8AC3E}">
        <p14:creationId xmlns:p14="http://schemas.microsoft.com/office/powerpoint/2010/main" val="37521221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A9F6C-7B8A-F687-5AE8-25C6BE170266}"/>
              </a:ext>
            </a:extLst>
          </p:cNvPr>
          <p:cNvSpPr>
            <a:spLocks noGrp="1"/>
          </p:cNvSpPr>
          <p:nvPr>
            <p:ph type="title"/>
          </p:nvPr>
        </p:nvSpPr>
        <p:spPr/>
        <p:txBody>
          <a:bodyPr/>
          <a:lstStyle/>
          <a:p>
            <a:r>
              <a:rPr lang="en-US" dirty="0"/>
              <a:t>Components for Satellite and Ground Station</a:t>
            </a:r>
          </a:p>
        </p:txBody>
      </p:sp>
      <p:sp>
        <p:nvSpPr>
          <p:cNvPr id="4" name="Slide Number Placeholder 3">
            <a:extLst>
              <a:ext uri="{FF2B5EF4-FFF2-40B4-BE49-F238E27FC236}">
                <a16:creationId xmlns:a16="http://schemas.microsoft.com/office/drawing/2014/main" id="{C3C498C3-CBAE-F354-6305-28C17A6F8418}"/>
              </a:ext>
            </a:extLst>
          </p:cNvPr>
          <p:cNvSpPr>
            <a:spLocks noGrp="1"/>
          </p:cNvSpPr>
          <p:nvPr>
            <p:ph type="sldNum" sz="quarter" idx="12"/>
          </p:nvPr>
        </p:nvSpPr>
        <p:spPr/>
        <p:txBody>
          <a:bodyPr/>
          <a:lstStyle/>
          <a:p>
            <a:fld id="{42181AB3-6DAD-0C49-9F42-929923E4D705}" type="slidenum">
              <a:rPr lang="en-US" smtClean="0"/>
              <a:t>37</a:t>
            </a:fld>
            <a:endParaRPr lang="en-US"/>
          </a:p>
        </p:txBody>
      </p:sp>
      <p:pic>
        <p:nvPicPr>
          <p:cNvPr id="5" name="Picture 4">
            <a:extLst>
              <a:ext uri="{FF2B5EF4-FFF2-40B4-BE49-F238E27FC236}">
                <a16:creationId xmlns:a16="http://schemas.microsoft.com/office/drawing/2014/main" id="{842743E6-D24D-27C9-53B7-E34E4C405762}"/>
              </a:ext>
            </a:extLst>
          </p:cNvPr>
          <p:cNvPicPr>
            <a:picLocks noChangeAspect="1"/>
          </p:cNvPicPr>
          <p:nvPr/>
        </p:nvPicPr>
        <p:blipFill>
          <a:blip r:embed="rId2"/>
          <a:stretch>
            <a:fillRect/>
          </a:stretch>
        </p:blipFill>
        <p:spPr>
          <a:xfrm>
            <a:off x="838200" y="1690688"/>
            <a:ext cx="10128354" cy="4399394"/>
          </a:xfrm>
          <a:prstGeom prst="rect">
            <a:avLst/>
          </a:prstGeom>
        </p:spPr>
      </p:pic>
    </p:spTree>
    <p:extLst>
      <p:ext uri="{BB962C8B-B14F-4D97-AF65-F5344CB8AC3E}">
        <p14:creationId xmlns:p14="http://schemas.microsoft.com/office/powerpoint/2010/main" val="24707107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D6D6-736E-C298-DE47-78C9F7585590}"/>
              </a:ext>
            </a:extLst>
          </p:cNvPr>
          <p:cNvSpPr>
            <a:spLocks noGrp="1"/>
          </p:cNvSpPr>
          <p:nvPr>
            <p:ph type="title"/>
          </p:nvPr>
        </p:nvSpPr>
        <p:spPr/>
        <p:txBody>
          <a:bodyPr/>
          <a:lstStyle/>
          <a:p>
            <a:r>
              <a:rPr lang="en-US" dirty="0"/>
              <a:t>Deployable Antenna</a:t>
            </a:r>
          </a:p>
        </p:txBody>
      </p:sp>
      <p:pic>
        <p:nvPicPr>
          <p:cNvPr id="5" name="Content Placeholder 4">
            <a:extLst>
              <a:ext uri="{FF2B5EF4-FFF2-40B4-BE49-F238E27FC236}">
                <a16:creationId xmlns:a16="http://schemas.microsoft.com/office/drawing/2014/main" id="{DEEF4D16-6373-5F94-CB27-3650AEACCB24}"/>
              </a:ext>
            </a:extLst>
          </p:cNvPr>
          <p:cNvPicPr>
            <a:picLocks noGrp="1" noChangeAspect="1"/>
          </p:cNvPicPr>
          <p:nvPr>
            <p:ph idx="1"/>
          </p:nvPr>
        </p:nvPicPr>
        <p:blipFill>
          <a:blip r:embed="rId2"/>
          <a:stretch>
            <a:fillRect/>
          </a:stretch>
        </p:blipFill>
        <p:spPr>
          <a:xfrm>
            <a:off x="969024" y="1847850"/>
            <a:ext cx="9728567" cy="4452176"/>
          </a:xfrm>
          <a:prstGeom prst="rect">
            <a:avLst/>
          </a:prstGeom>
        </p:spPr>
      </p:pic>
      <p:sp>
        <p:nvSpPr>
          <p:cNvPr id="4" name="Slide Number Placeholder 3">
            <a:extLst>
              <a:ext uri="{FF2B5EF4-FFF2-40B4-BE49-F238E27FC236}">
                <a16:creationId xmlns:a16="http://schemas.microsoft.com/office/drawing/2014/main" id="{FBE32A33-1C79-4126-8C63-B1BDC41647C5}"/>
              </a:ext>
            </a:extLst>
          </p:cNvPr>
          <p:cNvSpPr>
            <a:spLocks noGrp="1"/>
          </p:cNvSpPr>
          <p:nvPr>
            <p:ph type="sldNum" sz="quarter" idx="12"/>
          </p:nvPr>
        </p:nvSpPr>
        <p:spPr/>
        <p:txBody>
          <a:bodyPr/>
          <a:lstStyle/>
          <a:p>
            <a:fld id="{42181AB3-6DAD-0C49-9F42-929923E4D705}" type="slidenum">
              <a:rPr lang="en-US" smtClean="0"/>
              <a:t>38</a:t>
            </a:fld>
            <a:endParaRPr lang="en-US"/>
          </a:p>
        </p:txBody>
      </p:sp>
    </p:spTree>
    <p:extLst>
      <p:ext uri="{BB962C8B-B14F-4D97-AF65-F5344CB8AC3E}">
        <p14:creationId xmlns:p14="http://schemas.microsoft.com/office/powerpoint/2010/main" val="22996033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A8C16-91E6-30FE-34F0-4D93D98D67CA}"/>
              </a:ext>
            </a:extLst>
          </p:cNvPr>
          <p:cNvSpPr>
            <a:spLocks noGrp="1"/>
          </p:cNvSpPr>
          <p:nvPr>
            <p:ph type="title"/>
          </p:nvPr>
        </p:nvSpPr>
        <p:spPr/>
        <p:txBody>
          <a:bodyPr/>
          <a:lstStyle/>
          <a:p>
            <a:r>
              <a:rPr lang="en-US" dirty="0"/>
              <a:t>Patch Antenna</a:t>
            </a:r>
          </a:p>
        </p:txBody>
      </p:sp>
      <p:pic>
        <p:nvPicPr>
          <p:cNvPr id="5" name="Content Placeholder 4">
            <a:extLst>
              <a:ext uri="{FF2B5EF4-FFF2-40B4-BE49-F238E27FC236}">
                <a16:creationId xmlns:a16="http://schemas.microsoft.com/office/drawing/2014/main" id="{F54FE3FF-BCDA-15F1-DF23-5046C284C993}"/>
              </a:ext>
            </a:extLst>
          </p:cNvPr>
          <p:cNvPicPr>
            <a:picLocks noGrp="1" noChangeAspect="1"/>
          </p:cNvPicPr>
          <p:nvPr>
            <p:ph idx="1"/>
          </p:nvPr>
        </p:nvPicPr>
        <p:blipFill>
          <a:blip r:embed="rId3"/>
          <a:stretch>
            <a:fillRect/>
          </a:stretch>
        </p:blipFill>
        <p:spPr>
          <a:xfrm>
            <a:off x="1225468" y="1825625"/>
            <a:ext cx="9741063" cy="4351338"/>
          </a:xfrm>
          <a:prstGeom prst="rect">
            <a:avLst/>
          </a:prstGeom>
        </p:spPr>
      </p:pic>
      <p:sp>
        <p:nvSpPr>
          <p:cNvPr id="4" name="Slide Number Placeholder 3">
            <a:extLst>
              <a:ext uri="{FF2B5EF4-FFF2-40B4-BE49-F238E27FC236}">
                <a16:creationId xmlns:a16="http://schemas.microsoft.com/office/drawing/2014/main" id="{735FE728-E2C3-C18D-F823-CB3FDA175B2E}"/>
              </a:ext>
            </a:extLst>
          </p:cNvPr>
          <p:cNvSpPr>
            <a:spLocks noGrp="1"/>
          </p:cNvSpPr>
          <p:nvPr>
            <p:ph type="sldNum" sz="quarter" idx="12"/>
          </p:nvPr>
        </p:nvSpPr>
        <p:spPr/>
        <p:txBody>
          <a:bodyPr/>
          <a:lstStyle/>
          <a:p>
            <a:fld id="{42181AB3-6DAD-0C49-9F42-929923E4D705}" type="slidenum">
              <a:rPr lang="en-US" smtClean="0"/>
              <a:t>39</a:t>
            </a:fld>
            <a:endParaRPr lang="en-US"/>
          </a:p>
        </p:txBody>
      </p:sp>
    </p:spTree>
    <p:extLst>
      <p:ext uri="{BB962C8B-B14F-4D97-AF65-F5344CB8AC3E}">
        <p14:creationId xmlns:p14="http://schemas.microsoft.com/office/powerpoint/2010/main" val="2003166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A4FE0-9C2F-FB30-30EB-D5C0FEBA013D}"/>
              </a:ext>
            </a:extLst>
          </p:cNvPr>
          <p:cNvSpPr>
            <a:spLocks noGrp="1"/>
          </p:cNvSpPr>
          <p:nvPr>
            <p:ph type="title"/>
          </p:nvPr>
        </p:nvSpPr>
        <p:spPr/>
        <p:txBody>
          <a:bodyPr/>
          <a:lstStyle/>
          <a:p>
            <a:r>
              <a:rPr lang="en-US" dirty="0"/>
              <a:t>Example: 1U CubeSat</a:t>
            </a:r>
          </a:p>
        </p:txBody>
      </p:sp>
      <p:pic>
        <p:nvPicPr>
          <p:cNvPr id="4" name="Content Placeholder 3">
            <a:extLst>
              <a:ext uri="{FF2B5EF4-FFF2-40B4-BE49-F238E27FC236}">
                <a16:creationId xmlns:a16="http://schemas.microsoft.com/office/drawing/2014/main" id="{CFFABAD4-0B8C-8083-664B-08C7A82369E2}"/>
              </a:ext>
            </a:extLst>
          </p:cNvPr>
          <p:cNvPicPr>
            <a:picLocks noGrp="1" noChangeAspect="1"/>
          </p:cNvPicPr>
          <p:nvPr>
            <p:ph idx="1"/>
          </p:nvPr>
        </p:nvPicPr>
        <p:blipFill>
          <a:blip r:embed="rId3"/>
          <a:stretch>
            <a:fillRect/>
          </a:stretch>
        </p:blipFill>
        <p:spPr>
          <a:xfrm>
            <a:off x="1168348" y="1825625"/>
            <a:ext cx="9855303" cy="4351338"/>
          </a:xfrm>
          <a:prstGeom prst="rect">
            <a:avLst/>
          </a:prstGeom>
        </p:spPr>
      </p:pic>
      <p:sp>
        <p:nvSpPr>
          <p:cNvPr id="3" name="Slide Number Placeholder 2">
            <a:extLst>
              <a:ext uri="{FF2B5EF4-FFF2-40B4-BE49-F238E27FC236}">
                <a16:creationId xmlns:a16="http://schemas.microsoft.com/office/drawing/2014/main" id="{79234085-A294-413E-9E4E-6150FD7088E0}"/>
              </a:ext>
            </a:extLst>
          </p:cNvPr>
          <p:cNvSpPr>
            <a:spLocks noGrp="1"/>
          </p:cNvSpPr>
          <p:nvPr>
            <p:ph type="sldNum" sz="quarter" idx="12"/>
          </p:nvPr>
        </p:nvSpPr>
        <p:spPr/>
        <p:txBody>
          <a:bodyPr/>
          <a:lstStyle/>
          <a:p>
            <a:fld id="{42181AB3-6DAD-0C49-9F42-929923E4D705}" type="slidenum">
              <a:rPr lang="en-US" smtClean="0"/>
              <a:t>4</a:t>
            </a:fld>
            <a:endParaRPr lang="en-US"/>
          </a:p>
        </p:txBody>
      </p:sp>
    </p:spTree>
    <p:extLst>
      <p:ext uri="{BB962C8B-B14F-4D97-AF65-F5344CB8AC3E}">
        <p14:creationId xmlns:p14="http://schemas.microsoft.com/office/powerpoint/2010/main" val="5151947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C2C81-E496-A7DE-8A9E-6B1E16EA4B27}"/>
              </a:ext>
            </a:extLst>
          </p:cNvPr>
          <p:cNvSpPr>
            <a:spLocks noGrp="1"/>
          </p:cNvSpPr>
          <p:nvPr>
            <p:ph type="title"/>
          </p:nvPr>
        </p:nvSpPr>
        <p:spPr/>
        <p:txBody>
          <a:bodyPr/>
          <a:lstStyle/>
          <a:p>
            <a:r>
              <a:rPr lang="en-US" dirty="0"/>
              <a:t>Link Budget</a:t>
            </a:r>
          </a:p>
        </p:txBody>
      </p:sp>
      <p:sp>
        <p:nvSpPr>
          <p:cNvPr id="3" name="Slide Number Placeholder 2">
            <a:extLst>
              <a:ext uri="{FF2B5EF4-FFF2-40B4-BE49-F238E27FC236}">
                <a16:creationId xmlns:a16="http://schemas.microsoft.com/office/drawing/2014/main" id="{151A11B9-B10D-46B9-2DDA-9D960DAF6AD8}"/>
              </a:ext>
            </a:extLst>
          </p:cNvPr>
          <p:cNvSpPr>
            <a:spLocks noGrp="1"/>
          </p:cNvSpPr>
          <p:nvPr>
            <p:ph type="sldNum" sz="quarter" idx="12"/>
          </p:nvPr>
        </p:nvSpPr>
        <p:spPr/>
        <p:txBody>
          <a:bodyPr/>
          <a:lstStyle/>
          <a:p>
            <a:fld id="{42181AB3-6DAD-0C49-9F42-929923E4D705}" type="slidenum">
              <a:rPr lang="en-US" smtClean="0"/>
              <a:t>40</a:t>
            </a:fld>
            <a:endParaRPr lang="en-US"/>
          </a:p>
        </p:txBody>
      </p:sp>
      <p:sp>
        <p:nvSpPr>
          <p:cNvPr id="6" name="Content Placeholder 5">
            <a:extLst>
              <a:ext uri="{FF2B5EF4-FFF2-40B4-BE49-F238E27FC236}">
                <a16:creationId xmlns:a16="http://schemas.microsoft.com/office/drawing/2014/main" id="{6BF14EA5-F9A3-FBE9-1EEB-426CEF267299}"/>
              </a:ext>
            </a:extLst>
          </p:cNvPr>
          <p:cNvSpPr>
            <a:spLocks noGrp="1"/>
          </p:cNvSpPr>
          <p:nvPr>
            <p:ph idx="1"/>
          </p:nvPr>
        </p:nvSpPr>
        <p:spPr>
          <a:xfrm>
            <a:off x="838200" y="1723751"/>
            <a:ext cx="10515600" cy="2732625"/>
          </a:xfrm>
        </p:spPr>
        <p:txBody>
          <a:bodyPr>
            <a:normAutofit fontScale="70000" lnSpcReduction="20000"/>
          </a:bodyPr>
          <a:lstStyle/>
          <a:p>
            <a:r>
              <a:rPr lang="en-US" dirty="0"/>
              <a:t>The communication channel in both directions between the satellite and ground station need to be carefully designed.</a:t>
            </a:r>
          </a:p>
          <a:p>
            <a:r>
              <a:rPr lang="en-US" dirty="0"/>
              <a:t>The received RF signal power at receivers shall be strong enough for a stable communication. </a:t>
            </a:r>
            <a:br>
              <a:rPr lang="en-US" dirty="0"/>
            </a:br>
            <a:r>
              <a:rPr lang="en-US" dirty="0">
                <a:solidFill>
                  <a:srgbClr val="C00000"/>
                </a:solidFill>
              </a:rPr>
              <a:t>(Ensure a sufficient link margin!)</a:t>
            </a:r>
          </a:p>
          <a:p>
            <a:r>
              <a:rPr lang="en-US" dirty="0"/>
              <a:t>The </a:t>
            </a:r>
            <a:r>
              <a:rPr lang="en-US" b="1" dirty="0"/>
              <a:t>link budget </a:t>
            </a:r>
            <a:r>
              <a:rPr lang="en-US" dirty="0"/>
              <a:t>is the relationship between (1) data rate, (2) antenna size, (3) propagation path length, (4) transmitter power, and (5) losses through the communication channels.</a:t>
            </a:r>
          </a:p>
          <a:p>
            <a:r>
              <a:rPr lang="en-US" dirty="0"/>
              <a:t>The propagation path between the satellite and the ground station is the longest at lower elevation angles (at the beginning and the end of the satellite contact), which is one of the design criteria for the link budget design.</a:t>
            </a:r>
          </a:p>
        </p:txBody>
      </p:sp>
      <p:pic>
        <p:nvPicPr>
          <p:cNvPr id="7" name="Picture 6">
            <a:extLst>
              <a:ext uri="{FF2B5EF4-FFF2-40B4-BE49-F238E27FC236}">
                <a16:creationId xmlns:a16="http://schemas.microsoft.com/office/drawing/2014/main" id="{F88E1761-73ED-452E-D0F3-C0BDAA813B13}"/>
              </a:ext>
            </a:extLst>
          </p:cNvPr>
          <p:cNvPicPr>
            <a:picLocks noChangeAspect="1"/>
          </p:cNvPicPr>
          <p:nvPr/>
        </p:nvPicPr>
        <p:blipFill>
          <a:blip r:embed="rId3"/>
          <a:stretch>
            <a:fillRect/>
          </a:stretch>
        </p:blipFill>
        <p:spPr>
          <a:xfrm>
            <a:off x="2099797" y="4489439"/>
            <a:ext cx="7772400" cy="2182988"/>
          </a:xfrm>
          <a:prstGeom prst="rect">
            <a:avLst/>
          </a:prstGeom>
        </p:spPr>
      </p:pic>
    </p:spTree>
    <p:extLst>
      <p:ext uri="{BB962C8B-B14F-4D97-AF65-F5344CB8AC3E}">
        <p14:creationId xmlns:p14="http://schemas.microsoft.com/office/powerpoint/2010/main" val="22238602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7F39C-19F6-45BF-4DC3-9301BE074950}"/>
              </a:ext>
            </a:extLst>
          </p:cNvPr>
          <p:cNvSpPr>
            <a:spLocks noGrp="1"/>
          </p:cNvSpPr>
          <p:nvPr>
            <p:ph type="title"/>
          </p:nvPr>
        </p:nvSpPr>
        <p:spPr/>
        <p:txBody>
          <a:bodyPr/>
          <a:lstStyle/>
          <a:p>
            <a:r>
              <a:rPr lang="en-US" dirty="0"/>
              <a:t>Geographical Position of the Ground Station</a:t>
            </a:r>
          </a:p>
        </p:txBody>
      </p:sp>
      <p:sp>
        <p:nvSpPr>
          <p:cNvPr id="3" name="Slide Number Placeholder 2">
            <a:extLst>
              <a:ext uri="{FF2B5EF4-FFF2-40B4-BE49-F238E27FC236}">
                <a16:creationId xmlns:a16="http://schemas.microsoft.com/office/drawing/2014/main" id="{D6D2B516-798D-CF94-0045-A6117D31D5A6}"/>
              </a:ext>
            </a:extLst>
          </p:cNvPr>
          <p:cNvSpPr>
            <a:spLocks noGrp="1"/>
          </p:cNvSpPr>
          <p:nvPr>
            <p:ph type="sldNum" sz="quarter" idx="12"/>
          </p:nvPr>
        </p:nvSpPr>
        <p:spPr/>
        <p:txBody>
          <a:bodyPr/>
          <a:lstStyle/>
          <a:p>
            <a:fld id="{42181AB3-6DAD-0C49-9F42-929923E4D705}" type="slidenum">
              <a:rPr lang="en-US" smtClean="0"/>
              <a:t>41</a:t>
            </a:fld>
            <a:endParaRPr lang="en-US"/>
          </a:p>
        </p:txBody>
      </p:sp>
      <p:sp>
        <p:nvSpPr>
          <p:cNvPr id="6" name="Content Placeholder 5">
            <a:extLst>
              <a:ext uri="{FF2B5EF4-FFF2-40B4-BE49-F238E27FC236}">
                <a16:creationId xmlns:a16="http://schemas.microsoft.com/office/drawing/2014/main" id="{BE4FD23F-C65B-AB67-75D7-FAE4CCBC4428}"/>
              </a:ext>
            </a:extLst>
          </p:cNvPr>
          <p:cNvSpPr>
            <a:spLocks noGrp="1"/>
          </p:cNvSpPr>
          <p:nvPr>
            <p:ph idx="1"/>
          </p:nvPr>
        </p:nvSpPr>
        <p:spPr>
          <a:xfrm>
            <a:off x="838200" y="1582560"/>
            <a:ext cx="10515600" cy="2663873"/>
          </a:xfrm>
        </p:spPr>
        <p:txBody>
          <a:bodyPr>
            <a:normAutofit fontScale="92500"/>
          </a:bodyPr>
          <a:lstStyle/>
          <a:p>
            <a:r>
              <a:rPr lang="en-US" sz="2000" dirty="0"/>
              <a:t> The latitude of the ground track of the CubeSats deployed from the ISS is between about ±51.6 degrees. Therefore, their ground stations need to be in that region.</a:t>
            </a:r>
          </a:p>
          <a:p>
            <a:r>
              <a:rPr lang="en-US" sz="2000" dirty="0"/>
              <a:t>In the low latitude region, CubeSats can approach to the ground station both from northwest and southwest. (different direction in day and night)</a:t>
            </a:r>
          </a:p>
          <a:p>
            <a:r>
              <a:rPr lang="en-US" sz="2000" dirty="0"/>
              <a:t>The duration of the ground contact is the longest when the CubeSat flies just above the ground station. (However, some ground stations cannot track satellites around the vertical direction!)</a:t>
            </a:r>
          </a:p>
          <a:p>
            <a:r>
              <a:rPr lang="en-US" sz="2000" dirty="0"/>
              <a:t>Ground contact time, i.e., the amount of communication data can be increased by using more than one ground station, which are geographically separated.</a:t>
            </a:r>
          </a:p>
        </p:txBody>
      </p:sp>
      <p:pic>
        <p:nvPicPr>
          <p:cNvPr id="7" name="Picture 6">
            <a:extLst>
              <a:ext uri="{FF2B5EF4-FFF2-40B4-BE49-F238E27FC236}">
                <a16:creationId xmlns:a16="http://schemas.microsoft.com/office/drawing/2014/main" id="{3392D66B-18EF-6997-DD9C-41EF3FDCF340}"/>
              </a:ext>
            </a:extLst>
          </p:cNvPr>
          <p:cNvPicPr>
            <a:picLocks noChangeAspect="1"/>
          </p:cNvPicPr>
          <p:nvPr/>
        </p:nvPicPr>
        <p:blipFill>
          <a:blip r:embed="rId3"/>
          <a:stretch>
            <a:fillRect/>
          </a:stretch>
        </p:blipFill>
        <p:spPr>
          <a:xfrm>
            <a:off x="838200" y="4187316"/>
            <a:ext cx="6671230" cy="2228151"/>
          </a:xfrm>
          <a:prstGeom prst="rect">
            <a:avLst/>
          </a:prstGeom>
        </p:spPr>
      </p:pic>
      <p:grpSp>
        <p:nvGrpSpPr>
          <p:cNvPr id="11" name="Group 10">
            <a:extLst>
              <a:ext uri="{FF2B5EF4-FFF2-40B4-BE49-F238E27FC236}">
                <a16:creationId xmlns:a16="http://schemas.microsoft.com/office/drawing/2014/main" id="{DA8ABF6B-CE57-D0B2-4EE9-6FE9A703B9A0}"/>
              </a:ext>
            </a:extLst>
          </p:cNvPr>
          <p:cNvGrpSpPr/>
          <p:nvPr/>
        </p:nvGrpSpPr>
        <p:grpSpPr>
          <a:xfrm>
            <a:off x="7603459" y="4446107"/>
            <a:ext cx="4338609" cy="1658665"/>
            <a:chOff x="7610335" y="4187316"/>
            <a:chExt cx="4338609" cy="1658665"/>
          </a:xfrm>
        </p:grpSpPr>
        <p:pic>
          <p:nvPicPr>
            <p:cNvPr id="8" name="Picture 7">
              <a:extLst>
                <a:ext uri="{FF2B5EF4-FFF2-40B4-BE49-F238E27FC236}">
                  <a16:creationId xmlns:a16="http://schemas.microsoft.com/office/drawing/2014/main" id="{5C64E7C3-B4DB-3740-9031-77D3DD66C513}"/>
                </a:ext>
              </a:extLst>
            </p:cNvPr>
            <p:cNvPicPr>
              <a:picLocks noChangeAspect="1"/>
            </p:cNvPicPr>
            <p:nvPr/>
          </p:nvPicPr>
          <p:blipFill>
            <a:blip r:embed="rId4"/>
            <a:stretch>
              <a:fillRect/>
            </a:stretch>
          </p:blipFill>
          <p:spPr>
            <a:xfrm>
              <a:off x="7610335" y="4187316"/>
              <a:ext cx="4338609" cy="1402212"/>
            </a:xfrm>
            <a:prstGeom prst="rect">
              <a:avLst/>
            </a:prstGeom>
          </p:spPr>
        </p:pic>
        <p:sp>
          <p:nvSpPr>
            <p:cNvPr id="10" name="TextBox 9">
              <a:extLst>
                <a:ext uri="{FF2B5EF4-FFF2-40B4-BE49-F238E27FC236}">
                  <a16:creationId xmlns:a16="http://schemas.microsoft.com/office/drawing/2014/main" id="{35F9104B-1E58-B0D3-744D-C420A69CD4A1}"/>
                </a:ext>
              </a:extLst>
            </p:cNvPr>
            <p:cNvSpPr txBox="1"/>
            <p:nvPr/>
          </p:nvSpPr>
          <p:spPr>
            <a:xfrm>
              <a:off x="7667238" y="5592065"/>
              <a:ext cx="4224801" cy="253916"/>
            </a:xfrm>
            <a:prstGeom prst="rect">
              <a:avLst/>
            </a:prstGeom>
            <a:noFill/>
          </p:spPr>
          <p:txBody>
            <a:bodyPr wrap="square">
              <a:spAutoFit/>
            </a:bodyPr>
            <a:lstStyle/>
            <a:p>
              <a:r>
                <a:rPr lang="en-US" sz="1050" dirty="0" err="1">
                  <a:effectLst/>
                  <a:latin typeface="LinLibertineT"/>
                </a:rPr>
                <a:t>Kassing</a:t>
              </a:r>
              <a:r>
                <a:rPr lang="en-US" sz="1050" dirty="0">
                  <a:effectLst/>
                  <a:latin typeface="LinLibertineT"/>
                </a:rPr>
                <a:t> et. al. </a:t>
              </a:r>
              <a:r>
                <a:rPr lang="en-US" sz="1050" dirty="0">
                  <a:effectLst/>
                  <a:latin typeface="LinBiolinumTB"/>
                </a:rPr>
                <a:t>Exploring the “Internet from space” with Hypatia </a:t>
              </a:r>
              <a:r>
                <a:rPr lang="en-US" sz="1050" dirty="0"/>
                <a:t> </a:t>
              </a:r>
              <a:r>
                <a:rPr lang="en-US" sz="1050" dirty="0">
                  <a:effectLst/>
                  <a:latin typeface="LinLibertineT"/>
                </a:rPr>
                <a:t>IMC 2021 </a:t>
              </a:r>
              <a:endParaRPr lang="en-US" sz="1050" dirty="0"/>
            </a:p>
          </p:txBody>
        </p:sp>
      </p:grpSp>
    </p:spTree>
    <p:extLst>
      <p:ext uri="{BB962C8B-B14F-4D97-AF65-F5344CB8AC3E}">
        <p14:creationId xmlns:p14="http://schemas.microsoft.com/office/powerpoint/2010/main" val="640238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0E637-E129-07F7-0659-89B71511C97F}"/>
              </a:ext>
            </a:extLst>
          </p:cNvPr>
          <p:cNvSpPr>
            <a:spLocks noGrp="1"/>
          </p:cNvSpPr>
          <p:nvPr>
            <p:ph type="title"/>
          </p:nvPr>
        </p:nvSpPr>
        <p:spPr/>
        <p:txBody>
          <a:bodyPr/>
          <a:lstStyle/>
          <a:p>
            <a:r>
              <a:rPr lang="en-US" dirty="0"/>
              <a:t>Case Study: 1U CubeSat</a:t>
            </a:r>
          </a:p>
        </p:txBody>
      </p:sp>
      <p:sp>
        <p:nvSpPr>
          <p:cNvPr id="3" name="Content Placeholder 2">
            <a:extLst>
              <a:ext uri="{FF2B5EF4-FFF2-40B4-BE49-F238E27FC236}">
                <a16:creationId xmlns:a16="http://schemas.microsoft.com/office/drawing/2014/main" id="{B0C47392-09B2-EB83-4119-EE7E2EE37C4C}"/>
              </a:ext>
            </a:extLst>
          </p:cNvPr>
          <p:cNvSpPr>
            <a:spLocks noGrp="1"/>
          </p:cNvSpPr>
          <p:nvPr>
            <p:ph idx="1"/>
          </p:nvPr>
        </p:nvSpPr>
        <p:spPr>
          <a:xfrm>
            <a:off x="838200" y="1599334"/>
            <a:ext cx="10515600" cy="2607830"/>
          </a:xfrm>
        </p:spPr>
        <p:txBody>
          <a:bodyPr>
            <a:normAutofit/>
          </a:bodyPr>
          <a:lstStyle/>
          <a:p>
            <a:r>
              <a:rPr lang="en-US" sz="2400" dirty="0"/>
              <a:t>Best platform to </a:t>
            </a:r>
            <a:r>
              <a:rPr lang="en-US" sz="2400" i="1" dirty="0"/>
              <a:t>learn </a:t>
            </a:r>
            <a:r>
              <a:rPr lang="en-US" sz="2400" dirty="0"/>
              <a:t>essential engineering skills and technologies for satellite development and operation.</a:t>
            </a:r>
          </a:p>
          <a:p>
            <a:r>
              <a:rPr lang="en-US" sz="2400" dirty="0"/>
              <a:t>An 1U CubeSat is the simplest implementation; Larger formats can be selected depending on the the technology level and mission requirements.</a:t>
            </a:r>
          </a:p>
          <a:p>
            <a:pPr lvl="1"/>
            <a:r>
              <a:rPr lang="en-US" sz="2000" dirty="0"/>
              <a:t>Small CubeSats mainly </a:t>
            </a:r>
            <a:r>
              <a:rPr lang="en-US" sz="2000" dirty="0" err="1"/>
              <a:t>focuse</a:t>
            </a:r>
            <a:r>
              <a:rPr lang="en-US" sz="2000" dirty="0"/>
              <a:t> on life-sustaining functionalities</a:t>
            </a:r>
          </a:p>
          <a:p>
            <a:pPr lvl="1"/>
            <a:r>
              <a:rPr lang="en-US" sz="2000" dirty="0"/>
              <a:t>Larger CubeSats are for missions with larger (or various) sensors, attitude control, high-throughput data transfers</a:t>
            </a:r>
          </a:p>
        </p:txBody>
      </p:sp>
      <p:sp>
        <p:nvSpPr>
          <p:cNvPr id="4" name="Slide Number Placeholder 3">
            <a:extLst>
              <a:ext uri="{FF2B5EF4-FFF2-40B4-BE49-F238E27FC236}">
                <a16:creationId xmlns:a16="http://schemas.microsoft.com/office/drawing/2014/main" id="{2235845F-E4F8-08CB-7A6F-527DD03D2594}"/>
              </a:ext>
            </a:extLst>
          </p:cNvPr>
          <p:cNvSpPr>
            <a:spLocks noGrp="1"/>
          </p:cNvSpPr>
          <p:nvPr>
            <p:ph type="sldNum" sz="quarter" idx="12"/>
          </p:nvPr>
        </p:nvSpPr>
        <p:spPr/>
        <p:txBody>
          <a:bodyPr/>
          <a:lstStyle/>
          <a:p>
            <a:fld id="{42181AB3-6DAD-0C49-9F42-929923E4D705}" type="slidenum">
              <a:rPr lang="en-US" smtClean="0"/>
              <a:t>5</a:t>
            </a:fld>
            <a:endParaRPr lang="en-US"/>
          </a:p>
        </p:txBody>
      </p:sp>
      <p:pic>
        <p:nvPicPr>
          <p:cNvPr id="5" name="Picture 4">
            <a:extLst>
              <a:ext uri="{FF2B5EF4-FFF2-40B4-BE49-F238E27FC236}">
                <a16:creationId xmlns:a16="http://schemas.microsoft.com/office/drawing/2014/main" id="{34E7B259-6944-64FD-59EB-54EFFE0BBDEB}"/>
              </a:ext>
            </a:extLst>
          </p:cNvPr>
          <p:cNvPicPr>
            <a:picLocks noChangeAspect="1"/>
          </p:cNvPicPr>
          <p:nvPr/>
        </p:nvPicPr>
        <p:blipFill>
          <a:blip r:embed="rId2"/>
          <a:stretch>
            <a:fillRect/>
          </a:stretch>
        </p:blipFill>
        <p:spPr>
          <a:xfrm>
            <a:off x="2851150" y="4299526"/>
            <a:ext cx="2267181" cy="2018723"/>
          </a:xfrm>
          <a:prstGeom prst="rect">
            <a:avLst/>
          </a:prstGeom>
        </p:spPr>
      </p:pic>
      <p:pic>
        <p:nvPicPr>
          <p:cNvPr id="6" name="Picture 5">
            <a:extLst>
              <a:ext uri="{FF2B5EF4-FFF2-40B4-BE49-F238E27FC236}">
                <a16:creationId xmlns:a16="http://schemas.microsoft.com/office/drawing/2014/main" id="{5383CBBD-FEEF-B306-1EC9-81D37BADFBE1}"/>
              </a:ext>
            </a:extLst>
          </p:cNvPr>
          <p:cNvPicPr>
            <a:picLocks noChangeAspect="1"/>
          </p:cNvPicPr>
          <p:nvPr/>
        </p:nvPicPr>
        <p:blipFill>
          <a:blip r:embed="rId3"/>
          <a:stretch>
            <a:fillRect/>
          </a:stretch>
        </p:blipFill>
        <p:spPr>
          <a:xfrm>
            <a:off x="6670943" y="4061978"/>
            <a:ext cx="2210514" cy="2493818"/>
          </a:xfrm>
          <a:prstGeom prst="rect">
            <a:avLst/>
          </a:prstGeom>
        </p:spPr>
      </p:pic>
    </p:spTree>
    <p:extLst>
      <p:ext uri="{BB962C8B-B14F-4D97-AF65-F5344CB8AC3E}">
        <p14:creationId xmlns:p14="http://schemas.microsoft.com/office/powerpoint/2010/main" val="1409945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92556-4E4D-7ACC-9663-3DA7345F8111}"/>
              </a:ext>
            </a:extLst>
          </p:cNvPr>
          <p:cNvSpPr>
            <a:spLocks noGrp="1"/>
          </p:cNvSpPr>
          <p:nvPr>
            <p:ph type="title"/>
          </p:nvPr>
        </p:nvSpPr>
        <p:spPr/>
        <p:txBody>
          <a:bodyPr/>
          <a:lstStyle/>
          <a:p>
            <a:r>
              <a:rPr lang="en-US" dirty="0"/>
              <a:t>CubeSat Components</a:t>
            </a:r>
          </a:p>
        </p:txBody>
      </p:sp>
      <p:sp>
        <p:nvSpPr>
          <p:cNvPr id="9" name="Content Placeholder 8">
            <a:extLst>
              <a:ext uri="{FF2B5EF4-FFF2-40B4-BE49-F238E27FC236}">
                <a16:creationId xmlns:a16="http://schemas.microsoft.com/office/drawing/2014/main" id="{EA7D8385-F1CF-A03E-8AA1-815D201C2DA3}"/>
              </a:ext>
            </a:extLst>
          </p:cNvPr>
          <p:cNvSpPr>
            <a:spLocks noGrp="1"/>
          </p:cNvSpPr>
          <p:nvPr>
            <p:ph idx="1"/>
          </p:nvPr>
        </p:nvSpPr>
        <p:spPr/>
        <p:txBody>
          <a:bodyPr/>
          <a:lstStyle/>
          <a:p>
            <a:r>
              <a:rPr lang="en-US" dirty="0">
                <a:solidFill>
                  <a:srgbClr val="000000"/>
                </a:solidFill>
                <a:effectLst/>
                <a:latin typeface="Helvetica" pitchFamily="2" charset="0"/>
              </a:rPr>
              <a:t>More CubeSat components are commercially available</a:t>
            </a:r>
          </a:p>
          <a:p>
            <a:endParaRPr lang="en-US" dirty="0"/>
          </a:p>
        </p:txBody>
      </p:sp>
      <p:pic>
        <p:nvPicPr>
          <p:cNvPr id="10" name="Picture 9">
            <a:extLst>
              <a:ext uri="{FF2B5EF4-FFF2-40B4-BE49-F238E27FC236}">
                <a16:creationId xmlns:a16="http://schemas.microsoft.com/office/drawing/2014/main" id="{F0CB105B-8029-F74A-04C4-94BE8C357522}"/>
              </a:ext>
            </a:extLst>
          </p:cNvPr>
          <p:cNvPicPr>
            <a:picLocks noChangeAspect="1"/>
          </p:cNvPicPr>
          <p:nvPr/>
        </p:nvPicPr>
        <p:blipFill>
          <a:blip r:embed="rId3"/>
          <a:stretch>
            <a:fillRect/>
          </a:stretch>
        </p:blipFill>
        <p:spPr>
          <a:xfrm>
            <a:off x="952642" y="2346510"/>
            <a:ext cx="5311446" cy="4059153"/>
          </a:xfrm>
          <a:prstGeom prst="rect">
            <a:avLst/>
          </a:prstGeom>
        </p:spPr>
      </p:pic>
      <p:sp>
        <p:nvSpPr>
          <p:cNvPr id="12" name="TextBox 11">
            <a:extLst>
              <a:ext uri="{FF2B5EF4-FFF2-40B4-BE49-F238E27FC236}">
                <a16:creationId xmlns:a16="http://schemas.microsoft.com/office/drawing/2014/main" id="{284C3FAB-4CA5-F0E6-4BEA-6E6EFF51C799}"/>
              </a:ext>
            </a:extLst>
          </p:cNvPr>
          <p:cNvSpPr txBox="1"/>
          <p:nvPr/>
        </p:nvSpPr>
        <p:spPr>
          <a:xfrm>
            <a:off x="1569944" y="6328516"/>
            <a:ext cx="6098240" cy="369332"/>
          </a:xfrm>
          <a:prstGeom prst="rect">
            <a:avLst/>
          </a:prstGeom>
          <a:noFill/>
        </p:spPr>
        <p:txBody>
          <a:bodyPr wrap="square">
            <a:spAutoFit/>
          </a:bodyPr>
          <a:lstStyle/>
          <a:p>
            <a:r>
              <a:rPr lang="en-US">
                <a:solidFill>
                  <a:srgbClr val="000000"/>
                </a:solidFill>
                <a:effectLst/>
                <a:latin typeface="Helvetica" pitchFamily="2" charset="0"/>
              </a:rPr>
              <a:t>AAC Clyde </a:t>
            </a:r>
            <a:r>
              <a:rPr lang="en-US" dirty="0">
                <a:solidFill>
                  <a:srgbClr val="000000"/>
                </a:solidFill>
                <a:effectLst/>
                <a:latin typeface="Helvetica" pitchFamily="2" charset="0"/>
              </a:rPr>
              <a:t>Space</a:t>
            </a:r>
            <a:endParaRPr lang="en-US" dirty="0"/>
          </a:p>
        </p:txBody>
      </p:sp>
      <p:pic>
        <p:nvPicPr>
          <p:cNvPr id="4" name="Picture 3">
            <a:extLst>
              <a:ext uri="{FF2B5EF4-FFF2-40B4-BE49-F238E27FC236}">
                <a16:creationId xmlns:a16="http://schemas.microsoft.com/office/drawing/2014/main" id="{A3AFD529-55BD-0EDD-FF1C-46446872E85C}"/>
              </a:ext>
            </a:extLst>
          </p:cNvPr>
          <p:cNvPicPr>
            <a:picLocks noChangeAspect="1"/>
          </p:cNvPicPr>
          <p:nvPr/>
        </p:nvPicPr>
        <p:blipFill>
          <a:blip r:embed="rId4"/>
          <a:stretch>
            <a:fillRect/>
          </a:stretch>
        </p:blipFill>
        <p:spPr>
          <a:xfrm>
            <a:off x="6538694" y="2346510"/>
            <a:ext cx="3894099" cy="4107925"/>
          </a:xfrm>
          <a:prstGeom prst="rect">
            <a:avLst/>
          </a:prstGeom>
        </p:spPr>
      </p:pic>
      <p:sp>
        <p:nvSpPr>
          <p:cNvPr id="6" name="TextBox 5">
            <a:extLst>
              <a:ext uri="{FF2B5EF4-FFF2-40B4-BE49-F238E27FC236}">
                <a16:creationId xmlns:a16="http://schemas.microsoft.com/office/drawing/2014/main" id="{F6D0BDCF-FFFC-DB99-F47A-6B622E7B2885}"/>
              </a:ext>
            </a:extLst>
          </p:cNvPr>
          <p:cNvSpPr txBox="1"/>
          <p:nvPr/>
        </p:nvSpPr>
        <p:spPr>
          <a:xfrm>
            <a:off x="6538694" y="6492875"/>
            <a:ext cx="3189697" cy="338554"/>
          </a:xfrm>
          <a:prstGeom prst="rect">
            <a:avLst/>
          </a:prstGeom>
          <a:noFill/>
        </p:spPr>
        <p:txBody>
          <a:bodyPr wrap="square">
            <a:spAutoFit/>
          </a:bodyPr>
          <a:lstStyle/>
          <a:p>
            <a:r>
              <a:rPr lang="en-US" sz="1600" dirty="0"/>
              <a:t>https://</a:t>
            </a:r>
            <a:r>
              <a:rPr lang="en-US" sz="1600" dirty="0" err="1"/>
              <a:t>www.satcatalog.com</a:t>
            </a:r>
            <a:r>
              <a:rPr lang="en-US" sz="1600" dirty="0"/>
              <a:t>/</a:t>
            </a:r>
          </a:p>
        </p:txBody>
      </p:sp>
      <p:sp>
        <p:nvSpPr>
          <p:cNvPr id="3" name="Slide Number Placeholder 2">
            <a:extLst>
              <a:ext uri="{FF2B5EF4-FFF2-40B4-BE49-F238E27FC236}">
                <a16:creationId xmlns:a16="http://schemas.microsoft.com/office/drawing/2014/main" id="{8225352E-727F-E817-23BF-009B8F2CCB42}"/>
              </a:ext>
            </a:extLst>
          </p:cNvPr>
          <p:cNvSpPr>
            <a:spLocks noGrp="1"/>
          </p:cNvSpPr>
          <p:nvPr>
            <p:ph type="sldNum" sz="quarter" idx="12"/>
          </p:nvPr>
        </p:nvSpPr>
        <p:spPr/>
        <p:txBody>
          <a:bodyPr/>
          <a:lstStyle/>
          <a:p>
            <a:fld id="{42181AB3-6DAD-0C49-9F42-929923E4D705}" type="slidenum">
              <a:rPr lang="en-US" smtClean="0"/>
              <a:t>6</a:t>
            </a:fld>
            <a:endParaRPr lang="en-US"/>
          </a:p>
        </p:txBody>
      </p:sp>
    </p:spTree>
    <p:extLst>
      <p:ext uri="{BB962C8B-B14F-4D97-AF65-F5344CB8AC3E}">
        <p14:creationId xmlns:p14="http://schemas.microsoft.com/office/powerpoint/2010/main" val="3198597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59F36-FCC4-87E2-44D2-5427E5ED6393}"/>
              </a:ext>
            </a:extLst>
          </p:cNvPr>
          <p:cNvSpPr>
            <a:spLocks noGrp="1"/>
          </p:cNvSpPr>
          <p:nvPr>
            <p:ph type="title"/>
          </p:nvPr>
        </p:nvSpPr>
        <p:spPr/>
        <p:txBody>
          <a:bodyPr/>
          <a:lstStyle/>
          <a:p>
            <a:r>
              <a:rPr lang="en-US" dirty="0"/>
              <a:t>Satellite Subsystem Block Diagram</a:t>
            </a:r>
          </a:p>
        </p:txBody>
      </p:sp>
      <p:sp>
        <p:nvSpPr>
          <p:cNvPr id="3" name="Content Placeholder 2">
            <a:extLst>
              <a:ext uri="{FF2B5EF4-FFF2-40B4-BE49-F238E27FC236}">
                <a16:creationId xmlns:a16="http://schemas.microsoft.com/office/drawing/2014/main" id="{602C757E-DE01-D954-F3C9-C3F9F89EC7C5}"/>
              </a:ext>
            </a:extLst>
          </p:cNvPr>
          <p:cNvSpPr>
            <a:spLocks noGrp="1"/>
          </p:cNvSpPr>
          <p:nvPr>
            <p:ph idx="1"/>
          </p:nvPr>
        </p:nvSpPr>
        <p:spPr>
          <a:xfrm>
            <a:off x="838200" y="1825625"/>
            <a:ext cx="10515600" cy="561228"/>
          </a:xfrm>
        </p:spPr>
        <p:txBody>
          <a:bodyPr>
            <a:normAutofit fontScale="55000" lnSpcReduction="20000"/>
          </a:bodyPr>
          <a:lstStyle/>
          <a:p>
            <a:r>
              <a:rPr lang="en-US" dirty="0">
                <a:solidFill>
                  <a:srgbClr val="000000"/>
                </a:solidFill>
                <a:effectLst/>
                <a:latin typeface="Helvetica" pitchFamily="2" charset="0"/>
              </a:rPr>
              <a:t>Satellite components can be generally categorized into subsystems according to their functionalities.	</a:t>
            </a:r>
          </a:p>
          <a:p>
            <a:pPr lvl="1"/>
            <a:r>
              <a:rPr lang="en-US" dirty="0">
                <a:solidFill>
                  <a:srgbClr val="000000"/>
                </a:solidFill>
                <a:effectLst/>
                <a:latin typeface="Helvetica" pitchFamily="2" charset="0"/>
              </a:rPr>
              <a:t>Each interface needs to be specified, controlled, integrated, and tested for the system integration.</a:t>
            </a:r>
          </a:p>
          <a:p>
            <a:endParaRPr lang="en-US" dirty="0"/>
          </a:p>
        </p:txBody>
      </p:sp>
      <p:pic>
        <p:nvPicPr>
          <p:cNvPr id="5" name="Picture 4">
            <a:extLst>
              <a:ext uri="{FF2B5EF4-FFF2-40B4-BE49-F238E27FC236}">
                <a16:creationId xmlns:a16="http://schemas.microsoft.com/office/drawing/2014/main" id="{1EFF3403-800F-E60E-3AA7-BA3B027973B3}"/>
              </a:ext>
            </a:extLst>
          </p:cNvPr>
          <p:cNvPicPr>
            <a:picLocks noChangeAspect="1"/>
          </p:cNvPicPr>
          <p:nvPr/>
        </p:nvPicPr>
        <p:blipFill>
          <a:blip r:embed="rId3"/>
          <a:stretch>
            <a:fillRect/>
          </a:stretch>
        </p:blipFill>
        <p:spPr>
          <a:xfrm>
            <a:off x="838200" y="2521789"/>
            <a:ext cx="10515600" cy="3739069"/>
          </a:xfrm>
          <a:prstGeom prst="rect">
            <a:avLst/>
          </a:prstGeom>
        </p:spPr>
      </p:pic>
      <p:sp>
        <p:nvSpPr>
          <p:cNvPr id="4" name="Slide Number Placeholder 3">
            <a:extLst>
              <a:ext uri="{FF2B5EF4-FFF2-40B4-BE49-F238E27FC236}">
                <a16:creationId xmlns:a16="http://schemas.microsoft.com/office/drawing/2014/main" id="{C272A408-76C3-8776-00B4-D3BD16140342}"/>
              </a:ext>
            </a:extLst>
          </p:cNvPr>
          <p:cNvSpPr>
            <a:spLocks noGrp="1"/>
          </p:cNvSpPr>
          <p:nvPr>
            <p:ph type="sldNum" sz="quarter" idx="12"/>
          </p:nvPr>
        </p:nvSpPr>
        <p:spPr/>
        <p:txBody>
          <a:bodyPr/>
          <a:lstStyle/>
          <a:p>
            <a:fld id="{42181AB3-6DAD-0C49-9F42-929923E4D705}" type="slidenum">
              <a:rPr lang="en-US" smtClean="0"/>
              <a:t>7</a:t>
            </a:fld>
            <a:endParaRPr lang="en-US"/>
          </a:p>
        </p:txBody>
      </p:sp>
    </p:spTree>
    <p:extLst>
      <p:ext uri="{BB962C8B-B14F-4D97-AF65-F5344CB8AC3E}">
        <p14:creationId xmlns:p14="http://schemas.microsoft.com/office/powerpoint/2010/main" val="3321014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32F97-8EC1-90F4-C7AD-2F29D20A30FD}"/>
              </a:ext>
            </a:extLst>
          </p:cNvPr>
          <p:cNvSpPr>
            <a:spLocks noGrp="1"/>
          </p:cNvSpPr>
          <p:nvPr>
            <p:ph type="title"/>
          </p:nvPr>
        </p:nvSpPr>
        <p:spPr/>
        <p:txBody>
          <a:bodyPr>
            <a:normAutofit/>
          </a:bodyPr>
          <a:lstStyle/>
          <a:p>
            <a:r>
              <a:rPr lang="en-US" dirty="0"/>
              <a:t> Satellite Commanding and Status Monitoring</a:t>
            </a:r>
          </a:p>
        </p:txBody>
      </p:sp>
      <p:sp>
        <p:nvSpPr>
          <p:cNvPr id="3" name="Content Placeholder 2">
            <a:extLst>
              <a:ext uri="{FF2B5EF4-FFF2-40B4-BE49-F238E27FC236}">
                <a16:creationId xmlns:a16="http://schemas.microsoft.com/office/drawing/2014/main" id="{40DEDC7C-68AC-A925-0204-D77B08BF9728}"/>
              </a:ext>
            </a:extLst>
          </p:cNvPr>
          <p:cNvSpPr>
            <a:spLocks noGrp="1"/>
          </p:cNvSpPr>
          <p:nvPr>
            <p:ph idx="1"/>
          </p:nvPr>
        </p:nvSpPr>
        <p:spPr>
          <a:xfrm>
            <a:off x="838200" y="1690688"/>
            <a:ext cx="10441062" cy="367561"/>
          </a:xfrm>
        </p:spPr>
        <p:txBody>
          <a:bodyPr>
            <a:normAutofit/>
          </a:bodyPr>
          <a:lstStyle/>
          <a:p>
            <a:r>
              <a:rPr lang="en-US" sz="1600" dirty="0">
                <a:solidFill>
                  <a:srgbClr val="000000"/>
                </a:solidFill>
                <a:effectLst/>
                <a:latin typeface="Helvetica" pitchFamily="2" charset="0"/>
              </a:rPr>
              <a:t>The C&amp;DH subsystem conducts </a:t>
            </a:r>
            <a:r>
              <a:rPr lang="en-US" sz="1600" dirty="0">
                <a:solidFill>
                  <a:srgbClr val="0000FF"/>
                </a:solidFill>
                <a:effectLst/>
                <a:latin typeface="Helvetica" pitchFamily="2" charset="0"/>
              </a:rPr>
              <a:t>command processing</a:t>
            </a:r>
            <a:r>
              <a:rPr lang="en-US" sz="1600" dirty="0">
                <a:solidFill>
                  <a:srgbClr val="000000"/>
                </a:solidFill>
                <a:effectLst/>
                <a:latin typeface="Helvetica" pitchFamily="2" charset="0"/>
              </a:rPr>
              <a:t>, on-board </a:t>
            </a:r>
            <a:r>
              <a:rPr lang="en-US" sz="1600" dirty="0">
                <a:solidFill>
                  <a:srgbClr val="FC1907"/>
                </a:solidFill>
                <a:effectLst/>
                <a:latin typeface="Helvetica" pitchFamily="2" charset="0"/>
              </a:rPr>
              <a:t>data handling</a:t>
            </a:r>
            <a:r>
              <a:rPr lang="en-US" sz="1600" dirty="0">
                <a:solidFill>
                  <a:srgbClr val="000000"/>
                </a:solidFill>
                <a:effectLst/>
                <a:latin typeface="Helvetica" pitchFamily="2" charset="0"/>
              </a:rPr>
              <a:t>, and </a:t>
            </a:r>
            <a:r>
              <a:rPr lang="en-US" sz="1600" dirty="0">
                <a:solidFill>
                  <a:srgbClr val="B07F05"/>
                </a:solidFill>
                <a:effectLst/>
                <a:latin typeface="Helvetica" pitchFamily="2" charset="0"/>
              </a:rPr>
              <a:t>autonomous functions</a:t>
            </a:r>
            <a:r>
              <a:rPr lang="en-US" sz="1600" dirty="0">
                <a:solidFill>
                  <a:srgbClr val="000000"/>
                </a:solidFill>
                <a:effectLst/>
                <a:latin typeface="Helvetica" pitchFamily="2" charset="0"/>
              </a:rPr>
              <a:t>.</a:t>
            </a:r>
          </a:p>
          <a:p>
            <a:endParaRPr lang="en-US" sz="1600" dirty="0"/>
          </a:p>
        </p:txBody>
      </p:sp>
      <p:pic>
        <p:nvPicPr>
          <p:cNvPr id="7" name="Picture 6">
            <a:extLst>
              <a:ext uri="{FF2B5EF4-FFF2-40B4-BE49-F238E27FC236}">
                <a16:creationId xmlns:a16="http://schemas.microsoft.com/office/drawing/2014/main" id="{AEE73BBF-59A2-E3B1-8FDC-69DDC6BFF6D5}"/>
              </a:ext>
            </a:extLst>
          </p:cNvPr>
          <p:cNvPicPr>
            <a:picLocks noChangeAspect="1"/>
          </p:cNvPicPr>
          <p:nvPr/>
        </p:nvPicPr>
        <p:blipFill>
          <a:blip r:embed="rId3"/>
          <a:stretch>
            <a:fillRect/>
          </a:stretch>
        </p:blipFill>
        <p:spPr>
          <a:xfrm>
            <a:off x="875469" y="2145058"/>
            <a:ext cx="10441062" cy="2629497"/>
          </a:xfrm>
          <a:prstGeom prst="rect">
            <a:avLst/>
          </a:prstGeom>
        </p:spPr>
      </p:pic>
      <p:sp>
        <p:nvSpPr>
          <p:cNvPr id="9" name="TextBox 8">
            <a:extLst>
              <a:ext uri="{FF2B5EF4-FFF2-40B4-BE49-F238E27FC236}">
                <a16:creationId xmlns:a16="http://schemas.microsoft.com/office/drawing/2014/main" id="{03BA67AB-2061-15B5-A283-DCF0800D137E}"/>
              </a:ext>
            </a:extLst>
          </p:cNvPr>
          <p:cNvSpPr txBox="1"/>
          <p:nvPr/>
        </p:nvSpPr>
        <p:spPr>
          <a:xfrm>
            <a:off x="875469" y="4949751"/>
            <a:ext cx="3572778" cy="1384995"/>
          </a:xfrm>
          <a:prstGeom prst="rect">
            <a:avLst/>
          </a:prstGeom>
          <a:noFill/>
        </p:spPr>
        <p:txBody>
          <a:bodyPr wrap="square">
            <a:spAutoFit/>
          </a:bodyPr>
          <a:lstStyle/>
          <a:p>
            <a:r>
              <a:rPr lang="en-US" sz="1400" b="1" dirty="0">
                <a:solidFill>
                  <a:srgbClr val="0000FF"/>
                </a:solidFill>
                <a:effectLst/>
                <a:latin typeface="Arial" panose="020B0604020202020204" pitchFamily="34" charset="0"/>
              </a:rPr>
              <a:t>Command Processing:</a:t>
            </a:r>
          </a:p>
          <a:p>
            <a:pPr marL="285750" indent="-285750">
              <a:buFont typeface="Arial" panose="020B0604020202020204" pitchFamily="34" charset="0"/>
              <a:buChar char="•"/>
            </a:pPr>
            <a:r>
              <a:rPr lang="en-US" sz="1400" dirty="0">
                <a:solidFill>
                  <a:srgbClr val="000000"/>
                </a:solidFill>
                <a:effectLst/>
                <a:latin typeface="Arial" panose="020B0604020202020204" pitchFamily="34" charset="0"/>
              </a:rPr>
              <a:t>Command decoding and validation</a:t>
            </a:r>
          </a:p>
          <a:p>
            <a:pPr marL="285750" indent="-285750">
              <a:buFont typeface="Arial" panose="020B0604020202020204" pitchFamily="34" charset="0"/>
              <a:buChar char="•"/>
            </a:pPr>
            <a:r>
              <a:rPr lang="en-US" sz="1400" dirty="0">
                <a:solidFill>
                  <a:srgbClr val="000000"/>
                </a:solidFill>
                <a:effectLst/>
                <a:latin typeface="Arial" panose="020B0604020202020204" pitchFamily="34" charset="0"/>
              </a:rPr>
              <a:t>Command processing and distribution</a:t>
            </a:r>
          </a:p>
          <a:p>
            <a:pPr marL="742950" lvl="1" indent="-285750">
              <a:buFont typeface="Arial" panose="020B0604020202020204" pitchFamily="34" charset="0"/>
              <a:buChar char="•"/>
            </a:pPr>
            <a:r>
              <a:rPr lang="en-US" sz="1400" dirty="0">
                <a:solidFill>
                  <a:srgbClr val="000000"/>
                </a:solidFill>
                <a:latin typeface="Arial" panose="020B0604020202020204" pitchFamily="34" charset="0"/>
              </a:rPr>
              <a:t>Command data packet</a:t>
            </a:r>
          </a:p>
          <a:p>
            <a:pPr marL="742950" lvl="1" indent="-285750">
              <a:buFont typeface="Arial" panose="020B0604020202020204" pitchFamily="34" charset="0"/>
              <a:buChar char="•"/>
            </a:pPr>
            <a:r>
              <a:rPr lang="en-US" sz="1400" dirty="0">
                <a:solidFill>
                  <a:srgbClr val="000000"/>
                </a:solidFill>
                <a:effectLst/>
                <a:latin typeface="Arial" panose="020B0604020202020204" pitchFamily="34" charset="0"/>
              </a:rPr>
              <a:t>Discrete pulses</a:t>
            </a:r>
          </a:p>
          <a:p>
            <a:pPr marL="285750" indent="-285750">
              <a:buFont typeface="Arial" panose="020B0604020202020204" pitchFamily="34" charset="0"/>
              <a:buChar char="•"/>
            </a:pPr>
            <a:r>
              <a:rPr lang="en-US" sz="1400" dirty="0">
                <a:solidFill>
                  <a:srgbClr val="000000"/>
                </a:solidFill>
                <a:latin typeface="Arial" panose="020B0604020202020204" pitchFamily="34" charset="0"/>
              </a:rPr>
              <a:t>Decryption</a:t>
            </a:r>
            <a:endParaRPr lang="en-US" sz="1400" dirty="0">
              <a:solidFill>
                <a:srgbClr val="000000"/>
              </a:solidFill>
              <a:effectLst/>
              <a:latin typeface="Arial" panose="020B0604020202020204" pitchFamily="34" charset="0"/>
            </a:endParaRPr>
          </a:p>
        </p:txBody>
      </p:sp>
      <p:sp>
        <p:nvSpPr>
          <p:cNvPr id="11" name="TextBox 10">
            <a:extLst>
              <a:ext uri="{FF2B5EF4-FFF2-40B4-BE49-F238E27FC236}">
                <a16:creationId xmlns:a16="http://schemas.microsoft.com/office/drawing/2014/main" id="{FC2A1F53-E800-D3AB-C6DE-0F4ACDE15A03}"/>
              </a:ext>
            </a:extLst>
          </p:cNvPr>
          <p:cNvSpPr txBox="1"/>
          <p:nvPr/>
        </p:nvSpPr>
        <p:spPr>
          <a:xfrm>
            <a:off x="4448247" y="4946020"/>
            <a:ext cx="3572778" cy="1600438"/>
          </a:xfrm>
          <a:prstGeom prst="rect">
            <a:avLst/>
          </a:prstGeom>
          <a:noFill/>
        </p:spPr>
        <p:txBody>
          <a:bodyPr wrap="square">
            <a:spAutoFit/>
          </a:bodyPr>
          <a:lstStyle/>
          <a:p>
            <a:r>
              <a:rPr lang="en-US" sz="1400" b="1" dirty="0">
                <a:solidFill>
                  <a:srgbClr val="FC1907"/>
                </a:solidFill>
                <a:effectLst/>
                <a:latin typeface="Arial" panose="020B0604020202020204" pitchFamily="34" charset="0"/>
              </a:rPr>
              <a:t>Data Handling:</a:t>
            </a:r>
          </a:p>
          <a:p>
            <a:pPr marL="285750" indent="-285750">
              <a:buFont typeface="Arial" panose="020B0604020202020204" pitchFamily="34" charset="0"/>
              <a:buChar char="•"/>
            </a:pPr>
            <a:r>
              <a:rPr lang="en-US" sz="1400" dirty="0">
                <a:effectLst/>
                <a:latin typeface="Arial" panose="020B0604020202020204" pitchFamily="34" charset="0"/>
              </a:rPr>
              <a:t>Ho</a:t>
            </a:r>
            <a:r>
              <a:rPr lang="en-US" sz="1400" dirty="0">
                <a:latin typeface="Arial" panose="020B0604020202020204" pitchFamily="34" charset="0"/>
              </a:rPr>
              <a:t>usekeeping (HK) data collection</a:t>
            </a:r>
          </a:p>
          <a:p>
            <a:pPr marL="285750" indent="-285750">
              <a:buFont typeface="Arial" panose="020B0604020202020204" pitchFamily="34" charset="0"/>
              <a:buChar char="•"/>
            </a:pPr>
            <a:r>
              <a:rPr lang="en-US" sz="1400" dirty="0">
                <a:effectLst/>
                <a:latin typeface="Arial" panose="020B0604020202020204" pitchFamily="34" charset="0"/>
              </a:rPr>
              <a:t>HK data processing and format</a:t>
            </a:r>
            <a:r>
              <a:rPr lang="en-US" sz="1400" dirty="0">
                <a:latin typeface="Arial" panose="020B0604020202020204" pitchFamily="34" charset="0"/>
              </a:rPr>
              <a:t>ting</a:t>
            </a:r>
          </a:p>
          <a:p>
            <a:pPr marL="285750" indent="-285750">
              <a:buFont typeface="Arial" panose="020B0604020202020204" pitchFamily="34" charset="0"/>
              <a:buChar char="•"/>
            </a:pPr>
            <a:r>
              <a:rPr lang="en-US" sz="1400" dirty="0">
                <a:effectLst/>
                <a:latin typeface="Arial" panose="020B0604020202020204" pitchFamily="34" charset="0"/>
              </a:rPr>
              <a:t>Mission data (payload) a</a:t>
            </a:r>
            <a:r>
              <a:rPr lang="en-US" sz="1400" dirty="0">
                <a:latin typeface="Arial" panose="020B0604020202020204" pitchFamily="34" charset="0"/>
              </a:rPr>
              <a:t>cquisition and formatting</a:t>
            </a:r>
          </a:p>
          <a:p>
            <a:pPr marL="285750" indent="-285750">
              <a:buFont typeface="Arial" panose="020B0604020202020204" pitchFamily="34" charset="0"/>
              <a:buChar char="•"/>
            </a:pPr>
            <a:r>
              <a:rPr lang="en-US" sz="1400" dirty="0">
                <a:effectLst/>
                <a:latin typeface="Arial" panose="020B0604020202020204" pitchFamily="34" charset="0"/>
              </a:rPr>
              <a:t>Downlink data formatting and coding </a:t>
            </a:r>
          </a:p>
          <a:p>
            <a:pPr marL="285750" indent="-285750">
              <a:buFont typeface="Arial" panose="020B0604020202020204" pitchFamily="34" charset="0"/>
              <a:buChar char="•"/>
            </a:pPr>
            <a:r>
              <a:rPr lang="en-US" sz="1400" dirty="0">
                <a:latin typeface="Arial" panose="020B0604020202020204" pitchFamily="34" charset="0"/>
              </a:rPr>
              <a:t>Encryption</a:t>
            </a:r>
            <a:endParaRPr lang="en-US" sz="1400" dirty="0">
              <a:effectLst/>
              <a:latin typeface="Arial" panose="020B0604020202020204" pitchFamily="34" charset="0"/>
            </a:endParaRPr>
          </a:p>
        </p:txBody>
      </p:sp>
      <p:sp>
        <p:nvSpPr>
          <p:cNvPr id="13" name="TextBox 12">
            <a:extLst>
              <a:ext uri="{FF2B5EF4-FFF2-40B4-BE49-F238E27FC236}">
                <a16:creationId xmlns:a16="http://schemas.microsoft.com/office/drawing/2014/main" id="{F38B6A08-9403-3A11-17D5-7EEF9B76F3E5}"/>
              </a:ext>
            </a:extLst>
          </p:cNvPr>
          <p:cNvSpPr txBox="1"/>
          <p:nvPr/>
        </p:nvSpPr>
        <p:spPr>
          <a:xfrm>
            <a:off x="8192904" y="4946020"/>
            <a:ext cx="3516659" cy="1384995"/>
          </a:xfrm>
          <a:prstGeom prst="rect">
            <a:avLst/>
          </a:prstGeom>
          <a:noFill/>
        </p:spPr>
        <p:txBody>
          <a:bodyPr wrap="square">
            <a:spAutoFit/>
          </a:bodyPr>
          <a:lstStyle/>
          <a:p>
            <a:r>
              <a:rPr lang="en-US" sz="1400" b="1" dirty="0">
                <a:solidFill>
                  <a:srgbClr val="B07F05"/>
                </a:solidFill>
                <a:effectLst/>
                <a:latin typeface="Arial" panose="020B0604020202020204" pitchFamily="34" charset="0"/>
              </a:rPr>
              <a:t>Autonomous Functions:</a:t>
            </a:r>
          </a:p>
          <a:p>
            <a:pPr marL="285750" indent="-285750">
              <a:buFont typeface="Arial" panose="020B0604020202020204" pitchFamily="34" charset="0"/>
              <a:buChar char="•"/>
            </a:pPr>
            <a:r>
              <a:rPr lang="en-US" sz="1400" dirty="0">
                <a:solidFill>
                  <a:srgbClr val="000000"/>
                </a:solidFill>
                <a:effectLst/>
                <a:latin typeface="Arial" panose="020B0604020202020204" pitchFamily="34" charset="0"/>
              </a:rPr>
              <a:t>Contingency situation detection</a:t>
            </a:r>
            <a:br>
              <a:rPr lang="en-US" sz="1400" dirty="0">
                <a:solidFill>
                  <a:srgbClr val="000000"/>
                </a:solidFill>
                <a:effectLst/>
                <a:latin typeface="Arial" panose="020B0604020202020204" pitchFamily="34" charset="0"/>
              </a:rPr>
            </a:br>
            <a:r>
              <a:rPr lang="en-US" sz="1400" dirty="0">
                <a:solidFill>
                  <a:srgbClr val="000000"/>
                </a:solidFill>
                <a:effectLst/>
                <a:latin typeface="Arial" panose="020B0604020202020204" pitchFamily="34" charset="0"/>
              </a:rPr>
              <a:t>(e.g., UVC: Under voltage control)</a:t>
            </a:r>
          </a:p>
          <a:p>
            <a:pPr marL="285750" indent="-285750">
              <a:buFont typeface="Arial" panose="020B0604020202020204" pitchFamily="34" charset="0"/>
              <a:buChar char="•"/>
            </a:pPr>
            <a:r>
              <a:rPr lang="en-US" sz="1400" dirty="0">
                <a:solidFill>
                  <a:srgbClr val="000000"/>
                </a:solidFill>
                <a:latin typeface="Arial" panose="020B0604020202020204" pitchFamily="34" charset="0"/>
              </a:rPr>
              <a:t>Transition to safe mode </a:t>
            </a:r>
            <a:br>
              <a:rPr lang="en-US" sz="1400" dirty="0">
                <a:solidFill>
                  <a:srgbClr val="000000"/>
                </a:solidFill>
                <a:latin typeface="Arial" panose="020B0604020202020204" pitchFamily="34" charset="0"/>
              </a:rPr>
            </a:br>
            <a:r>
              <a:rPr lang="en-US" sz="1400" dirty="0">
                <a:solidFill>
                  <a:srgbClr val="000000"/>
                </a:solidFill>
                <a:latin typeface="Arial" panose="020B0604020202020204" pitchFamily="34" charset="0"/>
              </a:rPr>
              <a:t>(Automatic power-off of component)</a:t>
            </a:r>
            <a:endParaRPr lang="en-US" sz="1400" dirty="0">
              <a:solidFill>
                <a:srgbClr val="000000"/>
              </a:solidFill>
              <a:effectLst/>
              <a:latin typeface="Arial" panose="020B0604020202020204" pitchFamily="34" charset="0"/>
            </a:endParaRPr>
          </a:p>
          <a:p>
            <a:endParaRPr lang="en-US" sz="1400" dirty="0">
              <a:solidFill>
                <a:srgbClr val="B07F05"/>
              </a:solidFill>
              <a:effectLst/>
              <a:latin typeface="Arial" panose="020B0604020202020204" pitchFamily="34" charset="0"/>
            </a:endParaRPr>
          </a:p>
        </p:txBody>
      </p:sp>
      <p:cxnSp>
        <p:nvCxnSpPr>
          <p:cNvPr id="15" name="Straight Arrow Connector 14">
            <a:extLst>
              <a:ext uri="{FF2B5EF4-FFF2-40B4-BE49-F238E27FC236}">
                <a16:creationId xmlns:a16="http://schemas.microsoft.com/office/drawing/2014/main" id="{9B2B28F3-14D0-C50C-B944-648314631941}"/>
              </a:ext>
            </a:extLst>
          </p:cNvPr>
          <p:cNvCxnSpPr>
            <a:cxnSpLocks/>
          </p:cNvCxnSpPr>
          <p:nvPr/>
        </p:nvCxnSpPr>
        <p:spPr>
          <a:xfrm>
            <a:off x="3657600" y="5753499"/>
            <a:ext cx="618768" cy="0"/>
          </a:xfrm>
          <a:prstGeom prst="straightConnector1">
            <a:avLst/>
          </a:prstGeom>
          <a:ln w="22225">
            <a:solidFill>
              <a:srgbClr val="0070C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820A7818-E009-9A60-2113-DCCF9E9643F3}"/>
              </a:ext>
            </a:extLst>
          </p:cNvPr>
          <p:cNvCxnSpPr>
            <a:cxnSpLocks/>
          </p:cNvCxnSpPr>
          <p:nvPr/>
        </p:nvCxnSpPr>
        <p:spPr>
          <a:xfrm>
            <a:off x="3657600" y="6015902"/>
            <a:ext cx="618768" cy="0"/>
          </a:xfrm>
          <a:prstGeom prst="straightConnector1">
            <a:avLst/>
          </a:prstGeom>
          <a:ln w="22225">
            <a:solidFill>
              <a:srgbClr val="0070C0"/>
            </a:solidFill>
            <a:prstDash val="dash"/>
            <a:tailEnd type="stealth" w="lg" len="lg"/>
          </a:ln>
        </p:spPr>
        <p:style>
          <a:lnRef idx="2">
            <a:schemeClr val="accent1"/>
          </a:lnRef>
          <a:fillRef idx="0">
            <a:schemeClr val="accent1"/>
          </a:fillRef>
          <a:effectRef idx="1">
            <a:schemeClr val="accent1"/>
          </a:effectRef>
          <a:fontRef idx="minor">
            <a:schemeClr val="tx1"/>
          </a:fontRef>
        </p:style>
      </p:cxnSp>
      <p:sp>
        <p:nvSpPr>
          <p:cNvPr id="19" name="Slide Number Placeholder 18">
            <a:extLst>
              <a:ext uri="{FF2B5EF4-FFF2-40B4-BE49-F238E27FC236}">
                <a16:creationId xmlns:a16="http://schemas.microsoft.com/office/drawing/2014/main" id="{B942471E-147C-61E3-EBFF-8BD71E5045B0}"/>
              </a:ext>
            </a:extLst>
          </p:cNvPr>
          <p:cNvSpPr>
            <a:spLocks noGrp="1"/>
          </p:cNvSpPr>
          <p:nvPr>
            <p:ph type="sldNum" sz="quarter" idx="12"/>
          </p:nvPr>
        </p:nvSpPr>
        <p:spPr/>
        <p:txBody>
          <a:bodyPr/>
          <a:lstStyle/>
          <a:p>
            <a:fld id="{42181AB3-6DAD-0C49-9F42-929923E4D705}" type="slidenum">
              <a:rPr lang="en-US" smtClean="0"/>
              <a:t>8</a:t>
            </a:fld>
            <a:endParaRPr lang="en-US"/>
          </a:p>
        </p:txBody>
      </p:sp>
    </p:spTree>
    <p:extLst>
      <p:ext uri="{BB962C8B-B14F-4D97-AF65-F5344CB8AC3E}">
        <p14:creationId xmlns:p14="http://schemas.microsoft.com/office/powerpoint/2010/main" val="567545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D535F-0A20-5574-40A8-F973D2340CD6}"/>
              </a:ext>
            </a:extLst>
          </p:cNvPr>
          <p:cNvSpPr>
            <a:spLocks noGrp="1"/>
          </p:cNvSpPr>
          <p:nvPr>
            <p:ph type="title"/>
          </p:nvPr>
        </p:nvSpPr>
        <p:spPr/>
        <p:txBody>
          <a:bodyPr/>
          <a:lstStyle/>
          <a:p>
            <a:r>
              <a:rPr lang="en-US" baseline="0" dirty="0"/>
              <a:t>CubeSat Subsystems</a:t>
            </a:r>
            <a:endParaRPr lang="en-US" dirty="0"/>
          </a:p>
        </p:txBody>
      </p:sp>
      <p:sp>
        <p:nvSpPr>
          <p:cNvPr id="4" name="Content Placeholder 3">
            <a:extLst>
              <a:ext uri="{FF2B5EF4-FFF2-40B4-BE49-F238E27FC236}">
                <a16:creationId xmlns:a16="http://schemas.microsoft.com/office/drawing/2014/main" id="{91B1C2C0-EA42-EEA4-E194-FFDFFB1BE45D}"/>
              </a:ext>
            </a:extLst>
          </p:cNvPr>
          <p:cNvSpPr>
            <a:spLocks noGrp="1"/>
          </p:cNvSpPr>
          <p:nvPr>
            <p:ph idx="1"/>
          </p:nvPr>
        </p:nvSpPr>
        <p:spPr>
          <a:xfrm>
            <a:off x="934452" y="1433740"/>
            <a:ext cx="10515600" cy="676943"/>
          </a:xfrm>
        </p:spPr>
        <p:txBody>
          <a:bodyPr/>
          <a:lstStyle/>
          <a:p>
            <a:r>
              <a:rPr lang="en-US" dirty="0"/>
              <a:t>Typical subcomponents for a satellite system</a:t>
            </a:r>
          </a:p>
        </p:txBody>
      </p:sp>
      <p:pic>
        <p:nvPicPr>
          <p:cNvPr id="6" name="Picture 5">
            <a:extLst>
              <a:ext uri="{FF2B5EF4-FFF2-40B4-BE49-F238E27FC236}">
                <a16:creationId xmlns:a16="http://schemas.microsoft.com/office/drawing/2014/main" id="{505F1EE9-0680-4E3C-2026-7ECFE5617CD4}"/>
              </a:ext>
            </a:extLst>
          </p:cNvPr>
          <p:cNvPicPr>
            <a:picLocks noChangeAspect="1"/>
          </p:cNvPicPr>
          <p:nvPr/>
        </p:nvPicPr>
        <p:blipFill>
          <a:blip r:embed="rId3"/>
          <a:stretch>
            <a:fillRect/>
          </a:stretch>
        </p:blipFill>
        <p:spPr>
          <a:xfrm>
            <a:off x="1394499" y="1927691"/>
            <a:ext cx="9232846" cy="4731727"/>
          </a:xfrm>
          <a:prstGeom prst="rect">
            <a:avLst/>
          </a:prstGeom>
        </p:spPr>
      </p:pic>
      <p:sp>
        <p:nvSpPr>
          <p:cNvPr id="7" name="Slide Number Placeholder 6">
            <a:extLst>
              <a:ext uri="{FF2B5EF4-FFF2-40B4-BE49-F238E27FC236}">
                <a16:creationId xmlns:a16="http://schemas.microsoft.com/office/drawing/2014/main" id="{A7427550-ECF2-55B2-069E-FA2F11424D67}"/>
              </a:ext>
            </a:extLst>
          </p:cNvPr>
          <p:cNvSpPr>
            <a:spLocks noGrp="1"/>
          </p:cNvSpPr>
          <p:nvPr>
            <p:ph type="sldNum" sz="quarter" idx="12"/>
          </p:nvPr>
        </p:nvSpPr>
        <p:spPr/>
        <p:txBody>
          <a:bodyPr/>
          <a:lstStyle/>
          <a:p>
            <a:fld id="{42181AB3-6DAD-0C49-9F42-929923E4D705}" type="slidenum">
              <a:rPr lang="en-US" smtClean="0"/>
              <a:t>9</a:t>
            </a:fld>
            <a:endParaRPr lang="en-US"/>
          </a:p>
        </p:txBody>
      </p:sp>
    </p:spTree>
    <p:extLst>
      <p:ext uri="{BB962C8B-B14F-4D97-AF65-F5344CB8AC3E}">
        <p14:creationId xmlns:p14="http://schemas.microsoft.com/office/powerpoint/2010/main" val="221750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2387</TotalTime>
  <Words>2361</Words>
  <Application>Microsoft Macintosh PowerPoint</Application>
  <PresentationFormat>Widescreen</PresentationFormat>
  <Paragraphs>303</Paragraphs>
  <Slides>41</Slides>
  <Notes>31</Notes>
  <HiddenSlides>3</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LinBiolinumTB</vt:lpstr>
      <vt:lpstr>LinLibertineT</vt:lpstr>
      <vt:lpstr>Aptos</vt:lpstr>
      <vt:lpstr>Aptos Display</vt:lpstr>
      <vt:lpstr>Arial</vt:lpstr>
      <vt:lpstr>Helvetica</vt:lpstr>
      <vt:lpstr>Office Theme</vt:lpstr>
      <vt:lpstr>CubeSat Components and Subsystems</vt:lpstr>
      <vt:lpstr>CubeSat Overview</vt:lpstr>
      <vt:lpstr>CubeSat Standardization History</vt:lpstr>
      <vt:lpstr>Example: 1U CubeSat</vt:lpstr>
      <vt:lpstr>Case Study: 1U CubeSat</vt:lpstr>
      <vt:lpstr>CubeSat Components</vt:lpstr>
      <vt:lpstr>Satellite Subsystem Block Diagram</vt:lpstr>
      <vt:lpstr> Satellite Commanding and Status Monitoring</vt:lpstr>
      <vt:lpstr>CubeSat Subsystems</vt:lpstr>
      <vt:lpstr>CubeSat Subsystems</vt:lpstr>
      <vt:lpstr>Electric Power System (EPS)/Power Control Systems</vt:lpstr>
      <vt:lpstr>Communication System: Transmitter/Receiver</vt:lpstr>
      <vt:lpstr>Communication System: Antenna</vt:lpstr>
      <vt:lpstr>Satellite RF  Frequency Band</vt:lpstr>
      <vt:lpstr>PowerPoint Presentation</vt:lpstr>
      <vt:lpstr>Satellite RF  Frequency Band</vt:lpstr>
      <vt:lpstr>Command and Data Handling System</vt:lpstr>
      <vt:lpstr>Structure and Mechanical System</vt:lpstr>
      <vt:lpstr>Thermal Control System</vt:lpstr>
      <vt:lpstr>Attitude Determination and Control System (ADCS)</vt:lpstr>
      <vt:lpstr>ADCS: Detumbling Control</vt:lpstr>
      <vt:lpstr>ADCS: Gravity Gradient Control (Passive)</vt:lpstr>
      <vt:lpstr>ADCS: 3-Axis Control</vt:lpstr>
      <vt:lpstr>ADCS Systems</vt:lpstr>
      <vt:lpstr>Harness System</vt:lpstr>
      <vt:lpstr>Payload Systems</vt:lpstr>
      <vt:lpstr>Payload Systems</vt:lpstr>
      <vt:lpstr>Types of Payload Systems</vt:lpstr>
      <vt:lpstr>Payload: Earth Observation Camera System</vt:lpstr>
      <vt:lpstr>Payload: Meteor Observation</vt:lpstr>
      <vt:lpstr>Payload: De-orbit Sail</vt:lpstr>
      <vt:lpstr>Payload: Electrodynamic Tether</vt:lpstr>
      <vt:lpstr>OBC and Payload Emulation</vt:lpstr>
      <vt:lpstr>Unique Design Consideration for CubeSat</vt:lpstr>
      <vt:lpstr>Ground Station Setup</vt:lpstr>
      <vt:lpstr>Communication System Components</vt:lpstr>
      <vt:lpstr>Components for Satellite and Ground Station</vt:lpstr>
      <vt:lpstr>Deployable Antenna</vt:lpstr>
      <vt:lpstr>Patch Antenna</vt:lpstr>
      <vt:lpstr>Link Budget</vt:lpstr>
      <vt:lpstr>Geographical Position of the Ground Station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CubeSat Components and Subsystems</dc:title>
  <dc:creator>Jee, Kangkook</dc:creator>
  <cp:lastModifiedBy>Jee, Kangkook</cp:lastModifiedBy>
  <cp:revision>3</cp:revision>
  <dcterms:created xsi:type="dcterms:W3CDTF">2024-06-03T00:44:33Z</dcterms:created>
  <dcterms:modified xsi:type="dcterms:W3CDTF">2026-06-29T04:51:03Z</dcterms:modified>
</cp:coreProperties>
</file>