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7" r:id="rId3"/>
    <p:sldId id="258" r:id="rId4"/>
    <p:sldId id="259" r:id="rId5"/>
    <p:sldId id="293" r:id="rId6"/>
    <p:sldId id="295" r:id="rId7"/>
    <p:sldId id="260" r:id="rId8"/>
    <p:sldId id="262" r:id="rId9"/>
    <p:sldId id="263" r:id="rId10"/>
    <p:sldId id="264" r:id="rId11"/>
    <p:sldId id="265" r:id="rId12"/>
    <p:sldId id="266" r:id="rId13"/>
    <p:sldId id="267" r:id="rId14"/>
    <p:sldId id="268" r:id="rId15"/>
    <p:sldId id="261" r:id="rId16"/>
    <p:sldId id="269" r:id="rId17"/>
    <p:sldId id="270" r:id="rId18"/>
    <p:sldId id="271" r:id="rId19"/>
    <p:sldId id="285" r:id="rId20"/>
    <p:sldId id="272" r:id="rId21"/>
    <p:sldId id="273" r:id="rId22"/>
    <p:sldId id="274" r:id="rId23"/>
    <p:sldId id="275"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52233F-3843-4740-A34A-DCCE00FB49F8}">
          <p14:sldIdLst>
            <p14:sldId id="256"/>
            <p14:sldId id="257"/>
            <p14:sldId id="258"/>
            <p14:sldId id="259"/>
            <p14:sldId id="293"/>
            <p14:sldId id="295"/>
            <p14:sldId id="260"/>
          </p14:sldIdLst>
        </p14:section>
        <p14:section name="CubeSat Antenna" id="{505E6BE2-2432-D84C-8DA4-E2B49B7AF69B}">
          <p14:sldIdLst>
            <p14:sldId id="262"/>
            <p14:sldId id="263"/>
            <p14:sldId id="264"/>
            <p14:sldId id="265"/>
            <p14:sldId id="266"/>
            <p14:sldId id="267"/>
            <p14:sldId id="268"/>
          </p14:sldIdLst>
        </p14:section>
        <p14:section name="Radio Hardware (TX/RX)" id="{26D49CEB-0BA0-1449-880B-9C4E19D8924A}">
          <p14:sldIdLst>
            <p14:sldId id="261"/>
            <p14:sldId id="269"/>
            <p14:sldId id="270"/>
            <p14:sldId id="271"/>
            <p14:sldId id="285"/>
          </p14:sldIdLst>
        </p14:section>
        <p14:section name="Signal Processing and Software Functions" id="{F66BD771-26CE-154C-B2A4-DE370CBD5B89}">
          <p14:sldIdLst>
            <p14:sldId id="272"/>
            <p14:sldId id="273"/>
            <p14:sldId id="274"/>
            <p14:sldId id="275"/>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CB37B0-B5F9-4408-E928-132EAEEC82A5}" v="1" dt="2026-07-02T15:15:18.422"/>
    <p1510:client id="{9884526F-FA10-0C46-A2E0-0DF25C488878}" v="1" dt="2026-06-30T18:55:33.3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87642-FBD6-CE44-A427-96F12B17C5F4}" type="datetimeFigureOut">
              <a:rPr lang="en-US" smtClean="0"/>
              <a:t>7/2/2026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466F9D-68A1-3843-B108-8C7BF8135DAC}" type="slidenum">
              <a:rPr lang="en-US" smtClean="0"/>
              <a:t>‹#›</a:t>
            </a:fld>
            <a:endParaRPr lang="en-US"/>
          </a:p>
        </p:txBody>
      </p:sp>
    </p:spTree>
    <p:extLst>
      <p:ext uri="{BB962C8B-B14F-4D97-AF65-F5344CB8AC3E}">
        <p14:creationId xmlns:p14="http://schemas.microsoft.com/office/powerpoint/2010/main" val="116335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www.esa.int</a:t>
            </a:r>
            <a:r>
              <a:rPr lang="en-US"/>
              <a:t>/Applications/</a:t>
            </a:r>
            <a:r>
              <a:rPr lang="en-US" err="1"/>
              <a:t>Connectivity_and_Secure_Communications</a:t>
            </a:r>
            <a:r>
              <a:rPr lang="en-US"/>
              <a:t>/</a:t>
            </a:r>
            <a:r>
              <a:rPr lang="en-US" err="1"/>
              <a:t>Satellite_frequency_bands</a:t>
            </a:r>
            <a:endParaRPr lang="en-US"/>
          </a:p>
          <a:p>
            <a:endParaRPr lang="en-US"/>
          </a:p>
          <a:p>
            <a:r>
              <a:rPr lang="en-US"/>
              <a:t>https://</a:t>
            </a:r>
            <a:r>
              <a:rPr lang="en-US" err="1"/>
              <a:t>www.satnow.com</a:t>
            </a:r>
            <a:r>
              <a:rPr lang="en-US"/>
              <a:t>/community/what-are-satellite-frequency-bands</a:t>
            </a:r>
          </a:p>
          <a:p>
            <a:endParaRPr lang="en-US"/>
          </a:p>
        </p:txBody>
      </p:sp>
      <p:sp>
        <p:nvSpPr>
          <p:cNvPr id="4" name="Slide Number Placeholder 3"/>
          <p:cNvSpPr>
            <a:spLocks noGrp="1"/>
          </p:cNvSpPr>
          <p:nvPr>
            <p:ph type="sldNum" sz="quarter" idx="5"/>
          </p:nvPr>
        </p:nvSpPr>
        <p:spPr/>
        <p:txBody>
          <a:bodyPr/>
          <a:lstStyle/>
          <a:p>
            <a:fld id="{5321DD8D-1E8C-7F40-A6BB-4148846409B0}" type="slidenum">
              <a:rPr lang="en-US" smtClean="0"/>
              <a:t>5</a:t>
            </a:fld>
            <a:endParaRPr lang="en-US"/>
          </a:p>
        </p:txBody>
      </p:sp>
    </p:spTree>
    <p:extLst>
      <p:ext uri="{BB962C8B-B14F-4D97-AF65-F5344CB8AC3E}">
        <p14:creationId xmlns:p14="http://schemas.microsoft.com/office/powerpoint/2010/main" val="3834984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upload.wikimedia.org</a:t>
            </a:r>
            <a:r>
              <a:rPr lang="en-US"/>
              <a:t>/</a:t>
            </a:r>
            <a:r>
              <a:rPr lang="en-US" err="1"/>
              <a:t>wikipedia</a:t>
            </a:r>
            <a:r>
              <a:rPr lang="en-US"/>
              <a:t>/commons/c/c7/United_States_Frequency_Allocations_Chart_2016_-_The_Radio_Spectrum.pdf</a:t>
            </a:r>
          </a:p>
        </p:txBody>
      </p:sp>
      <p:sp>
        <p:nvSpPr>
          <p:cNvPr id="4" name="Slide Number Placeholder 3"/>
          <p:cNvSpPr>
            <a:spLocks noGrp="1"/>
          </p:cNvSpPr>
          <p:nvPr>
            <p:ph type="sldNum" sz="quarter" idx="5"/>
          </p:nvPr>
        </p:nvSpPr>
        <p:spPr/>
        <p:txBody>
          <a:bodyPr/>
          <a:lstStyle/>
          <a:p>
            <a:fld id="{5321DD8D-1E8C-7F40-A6BB-4148846409B0}" type="slidenum">
              <a:rPr lang="en-US" smtClean="0"/>
              <a:t>6</a:t>
            </a:fld>
            <a:endParaRPr lang="en-US"/>
          </a:p>
        </p:txBody>
      </p:sp>
    </p:spTree>
    <p:extLst>
      <p:ext uri="{BB962C8B-B14F-4D97-AF65-F5344CB8AC3E}">
        <p14:creationId xmlns:p14="http://schemas.microsoft.com/office/powerpoint/2010/main" val="2219601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Kibo09_12</a:t>
            </a:r>
          </a:p>
        </p:txBody>
      </p:sp>
      <p:sp>
        <p:nvSpPr>
          <p:cNvPr id="4" name="Slide Number Placeholder 3"/>
          <p:cNvSpPr>
            <a:spLocks noGrp="1"/>
          </p:cNvSpPr>
          <p:nvPr>
            <p:ph type="sldNum" sz="quarter" idx="5"/>
          </p:nvPr>
        </p:nvSpPr>
        <p:spPr/>
        <p:txBody>
          <a:bodyPr/>
          <a:lstStyle/>
          <a:p>
            <a:fld id="{CA466F9D-68A1-3843-B108-8C7BF8135DAC}" type="slidenum">
              <a:rPr lang="en-US" smtClean="0"/>
              <a:t>8</a:t>
            </a:fld>
            <a:endParaRPr lang="en-US"/>
          </a:p>
        </p:txBody>
      </p:sp>
    </p:spTree>
    <p:extLst>
      <p:ext uri="{BB962C8B-B14F-4D97-AF65-F5344CB8AC3E}">
        <p14:creationId xmlns:p14="http://schemas.microsoft.com/office/powerpoint/2010/main" val="848837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Kibo09_13</a:t>
            </a:r>
          </a:p>
        </p:txBody>
      </p:sp>
      <p:sp>
        <p:nvSpPr>
          <p:cNvPr id="4" name="Slide Number Placeholder 3"/>
          <p:cNvSpPr>
            <a:spLocks noGrp="1"/>
          </p:cNvSpPr>
          <p:nvPr>
            <p:ph type="sldNum" sz="quarter" idx="5"/>
          </p:nvPr>
        </p:nvSpPr>
        <p:spPr/>
        <p:txBody>
          <a:bodyPr/>
          <a:lstStyle/>
          <a:p>
            <a:fld id="{CA466F9D-68A1-3843-B108-8C7BF8135DAC}" type="slidenum">
              <a:rPr lang="en-US" smtClean="0"/>
              <a:t>9</a:t>
            </a:fld>
            <a:endParaRPr lang="en-US"/>
          </a:p>
        </p:txBody>
      </p:sp>
    </p:spTree>
    <p:extLst>
      <p:ext uri="{BB962C8B-B14F-4D97-AF65-F5344CB8AC3E}">
        <p14:creationId xmlns:p14="http://schemas.microsoft.com/office/powerpoint/2010/main" val="104288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Kibo09_14</a:t>
            </a:r>
          </a:p>
          <a:p>
            <a:endParaRPr lang="en-US"/>
          </a:p>
          <a:p>
            <a:endParaRPr lang="en-US"/>
          </a:p>
        </p:txBody>
      </p:sp>
      <p:sp>
        <p:nvSpPr>
          <p:cNvPr id="4" name="Slide Number Placeholder 3"/>
          <p:cNvSpPr>
            <a:spLocks noGrp="1"/>
          </p:cNvSpPr>
          <p:nvPr>
            <p:ph type="sldNum" sz="quarter" idx="5"/>
          </p:nvPr>
        </p:nvSpPr>
        <p:spPr/>
        <p:txBody>
          <a:bodyPr/>
          <a:lstStyle/>
          <a:p>
            <a:fld id="{CA466F9D-68A1-3843-B108-8C7BF8135DAC}" type="slidenum">
              <a:rPr lang="en-US" smtClean="0"/>
              <a:t>10</a:t>
            </a:fld>
            <a:endParaRPr lang="en-US"/>
          </a:p>
        </p:txBody>
      </p:sp>
    </p:spTree>
    <p:extLst>
      <p:ext uri="{BB962C8B-B14F-4D97-AF65-F5344CB8AC3E}">
        <p14:creationId xmlns:p14="http://schemas.microsoft.com/office/powerpoint/2010/main" val="3922958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Kibo07_40</a:t>
            </a:r>
          </a:p>
        </p:txBody>
      </p:sp>
      <p:sp>
        <p:nvSpPr>
          <p:cNvPr id="4" name="Slide Number Placeholder 3"/>
          <p:cNvSpPr>
            <a:spLocks noGrp="1"/>
          </p:cNvSpPr>
          <p:nvPr>
            <p:ph type="sldNum" sz="quarter" idx="5"/>
          </p:nvPr>
        </p:nvSpPr>
        <p:spPr/>
        <p:txBody>
          <a:bodyPr/>
          <a:lstStyle/>
          <a:p>
            <a:fld id="{5321DD8D-1E8C-7F40-A6BB-4148846409B0}" type="slidenum">
              <a:rPr lang="en-US" smtClean="0"/>
              <a:t>19</a:t>
            </a:fld>
            <a:endParaRPr lang="en-US"/>
          </a:p>
        </p:txBody>
      </p:sp>
    </p:spTree>
    <p:extLst>
      <p:ext uri="{BB962C8B-B14F-4D97-AF65-F5344CB8AC3E}">
        <p14:creationId xmlns:p14="http://schemas.microsoft.com/office/powerpoint/2010/main" val="1480495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816E2-3A31-3D5F-737A-23C873F874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CE6706-9BDA-ED8D-3902-EA90EDBD9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A480D9-E141-15B1-73D8-D67B1EE86514}"/>
              </a:ext>
            </a:extLst>
          </p:cNvPr>
          <p:cNvSpPr>
            <a:spLocks noGrp="1"/>
          </p:cNvSpPr>
          <p:nvPr>
            <p:ph type="dt" sz="half" idx="10"/>
          </p:nvPr>
        </p:nvSpPr>
        <p:spPr/>
        <p:txBody>
          <a:bodyPr/>
          <a:lstStyle/>
          <a:p>
            <a:fld id="{06C25CCF-D526-4244-8648-9F18C0A67143}" type="datetime1">
              <a:rPr lang="en-US" smtClean="0"/>
              <a:t>7/2/2026</a:t>
            </a:fld>
            <a:endParaRPr lang="en-US"/>
          </a:p>
        </p:txBody>
      </p:sp>
      <p:sp>
        <p:nvSpPr>
          <p:cNvPr id="5" name="Footer Placeholder 4">
            <a:extLst>
              <a:ext uri="{FF2B5EF4-FFF2-40B4-BE49-F238E27FC236}">
                <a16:creationId xmlns:a16="http://schemas.microsoft.com/office/drawing/2014/main" id="{43F7E1F0-1A4C-9A37-3E49-9D97C241F7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9CD1B-2E01-46D5-E170-D5AD75883F87}"/>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55794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47E61-B155-65AB-CC13-5E2D7C74E6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C7EC02-6461-9BA3-1C2C-4BD0A193E5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72F8B-94DE-2FAA-3773-C4F7BA1836FD}"/>
              </a:ext>
            </a:extLst>
          </p:cNvPr>
          <p:cNvSpPr>
            <a:spLocks noGrp="1"/>
          </p:cNvSpPr>
          <p:nvPr>
            <p:ph type="dt" sz="half" idx="10"/>
          </p:nvPr>
        </p:nvSpPr>
        <p:spPr/>
        <p:txBody>
          <a:bodyPr/>
          <a:lstStyle/>
          <a:p>
            <a:fld id="{8A513065-443C-F848-8C1D-37B57ECD983B}" type="datetime1">
              <a:rPr lang="en-US" smtClean="0"/>
              <a:t>7/2/2026</a:t>
            </a:fld>
            <a:endParaRPr lang="en-US"/>
          </a:p>
        </p:txBody>
      </p:sp>
      <p:sp>
        <p:nvSpPr>
          <p:cNvPr id="5" name="Footer Placeholder 4">
            <a:extLst>
              <a:ext uri="{FF2B5EF4-FFF2-40B4-BE49-F238E27FC236}">
                <a16:creationId xmlns:a16="http://schemas.microsoft.com/office/drawing/2014/main" id="{A40CD2E7-C283-5C45-4828-5E7694897A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E592C-9767-455A-0ED5-B6EA4BD4CBD7}"/>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64850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B0905-BAAD-A1F2-4DC0-87E304D31A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6CF8278-0218-36FA-3E02-A1A6BE7D3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2D621-645C-3517-30A9-DAFB45F0CC79}"/>
              </a:ext>
            </a:extLst>
          </p:cNvPr>
          <p:cNvSpPr>
            <a:spLocks noGrp="1"/>
          </p:cNvSpPr>
          <p:nvPr>
            <p:ph type="dt" sz="half" idx="10"/>
          </p:nvPr>
        </p:nvSpPr>
        <p:spPr/>
        <p:txBody>
          <a:bodyPr/>
          <a:lstStyle/>
          <a:p>
            <a:fld id="{BF988CCD-8119-694D-9BBC-F30FDCB266E7}" type="datetime1">
              <a:rPr lang="en-US" smtClean="0"/>
              <a:t>7/2/2026</a:t>
            </a:fld>
            <a:endParaRPr lang="en-US"/>
          </a:p>
        </p:txBody>
      </p:sp>
      <p:sp>
        <p:nvSpPr>
          <p:cNvPr id="5" name="Footer Placeholder 4">
            <a:extLst>
              <a:ext uri="{FF2B5EF4-FFF2-40B4-BE49-F238E27FC236}">
                <a16:creationId xmlns:a16="http://schemas.microsoft.com/office/drawing/2014/main" id="{B7466853-6480-E8BD-5BA5-FD5E45C9B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4A8136-C8DA-00BD-9B73-AE1E03F96A3F}"/>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668130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C3C16-8B3C-8FD8-933F-40E27802CC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E62D77-5B23-F6B6-6A8C-9D3866C8E3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6CB54-76F9-87BA-58BD-5D4D05AF2D28}"/>
              </a:ext>
            </a:extLst>
          </p:cNvPr>
          <p:cNvSpPr>
            <a:spLocks noGrp="1"/>
          </p:cNvSpPr>
          <p:nvPr>
            <p:ph type="dt" sz="half" idx="10"/>
          </p:nvPr>
        </p:nvSpPr>
        <p:spPr/>
        <p:txBody>
          <a:bodyPr/>
          <a:lstStyle/>
          <a:p>
            <a:fld id="{D2FDCAF5-957A-0F44-81A3-D401E0A34D1D}" type="datetime1">
              <a:rPr lang="en-US" smtClean="0"/>
              <a:t>7/2/2026</a:t>
            </a:fld>
            <a:endParaRPr lang="en-US"/>
          </a:p>
        </p:txBody>
      </p:sp>
      <p:sp>
        <p:nvSpPr>
          <p:cNvPr id="5" name="Footer Placeholder 4">
            <a:extLst>
              <a:ext uri="{FF2B5EF4-FFF2-40B4-BE49-F238E27FC236}">
                <a16:creationId xmlns:a16="http://schemas.microsoft.com/office/drawing/2014/main" id="{A2C04203-2B67-5AC4-00AB-BD4819A825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0E519B-D603-17A9-0DEF-4EE4C7C8BD40}"/>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658439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232A3-76FB-1E70-1C87-AE414F58B4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E3CE9E-7E08-F6EC-7046-CEF2F4AC47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68A1B7-84C9-F5DE-6CE9-B3F5E6900170}"/>
              </a:ext>
            </a:extLst>
          </p:cNvPr>
          <p:cNvSpPr>
            <a:spLocks noGrp="1"/>
          </p:cNvSpPr>
          <p:nvPr>
            <p:ph type="dt" sz="half" idx="10"/>
          </p:nvPr>
        </p:nvSpPr>
        <p:spPr/>
        <p:txBody>
          <a:bodyPr/>
          <a:lstStyle/>
          <a:p>
            <a:fld id="{D8A72DD9-87BF-9746-A549-61BD03F765F0}" type="datetime1">
              <a:rPr lang="en-US" smtClean="0"/>
              <a:t>7/2/2026</a:t>
            </a:fld>
            <a:endParaRPr lang="en-US"/>
          </a:p>
        </p:txBody>
      </p:sp>
      <p:sp>
        <p:nvSpPr>
          <p:cNvPr id="5" name="Footer Placeholder 4">
            <a:extLst>
              <a:ext uri="{FF2B5EF4-FFF2-40B4-BE49-F238E27FC236}">
                <a16:creationId xmlns:a16="http://schemas.microsoft.com/office/drawing/2014/main" id="{4D48DADE-EDC3-1A7E-1F44-4E7E620D0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740B3-EC1E-EF17-A9B4-DBE513FFAE26}"/>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1328572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9E599-0BEB-D85D-7696-4019C0AC1B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7063AA-EA05-BCB4-58D5-5C93FCBFDD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9AF0FF-B049-E7E4-9981-DA0E4B1E1D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82AFCF-D3F1-750A-F48C-135D791B7255}"/>
              </a:ext>
            </a:extLst>
          </p:cNvPr>
          <p:cNvSpPr>
            <a:spLocks noGrp="1"/>
          </p:cNvSpPr>
          <p:nvPr>
            <p:ph type="dt" sz="half" idx="10"/>
          </p:nvPr>
        </p:nvSpPr>
        <p:spPr/>
        <p:txBody>
          <a:bodyPr/>
          <a:lstStyle/>
          <a:p>
            <a:fld id="{5C1BD374-5E4F-8240-A894-CA3C449D26B2}" type="datetime1">
              <a:rPr lang="en-US" smtClean="0"/>
              <a:t>7/2/2026</a:t>
            </a:fld>
            <a:endParaRPr lang="en-US"/>
          </a:p>
        </p:txBody>
      </p:sp>
      <p:sp>
        <p:nvSpPr>
          <p:cNvPr id="6" name="Footer Placeholder 5">
            <a:extLst>
              <a:ext uri="{FF2B5EF4-FFF2-40B4-BE49-F238E27FC236}">
                <a16:creationId xmlns:a16="http://schemas.microsoft.com/office/drawing/2014/main" id="{A11F6680-A8A6-157F-0D5E-21241565D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51F53-BC37-BAAB-4C5A-C2773D0422C7}"/>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2054879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0F72-F813-7255-08EF-D033FAC851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D7DD898-F221-5ACE-CFD5-8B1F4BB081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393776-CF0B-9831-3D18-BFE644B43E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422E48A-0AF2-C4D7-E81A-0AC7D9DF8C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C6DD2F-33AB-D4C4-F194-41F73FCA33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F19303-7843-30FB-EADA-940816EE98DD}"/>
              </a:ext>
            </a:extLst>
          </p:cNvPr>
          <p:cNvSpPr>
            <a:spLocks noGrp="1"/>
          </p:cNvSpPr>
          <p:nvPr>
            <p:ph type="dt" sz="half" idx="10"/>
          </p:nvPr>
        </p:nvSpPr>
        <p:spPr/>
        <p:txBody>
          <a:bodyPr/>
          <a:lstStyle/>
          <a:p>
            <a:fld id="{FC5842C5-D3E0-5C47-BE21-EC649DE6E797}" type="datetime1">
              <a:rPr lang="en-US" smtClean="0"/>
              <a:t>7/2/2026</a:t>
            </a:fld>
            <a:endParaRPr lang="en-US"/>
          </a:p>
        </p:txBody>
      </p:sp>
      <p:sp>
        <p:nvSpPr>
          <p:cNvPr id="8" name="Footer Placeholder 7">
            <a:extLst>
              <a:ext uri="{FF2B5EF4-FFF2-40B4-BE49-F238E27FC236}">
                <a16:creationId xmlns:a16="http://schemas.microsoft.com/office/drawing/2014/main" id="{2835459E-B47B-06EB-5D1A-610FA7FDB6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FF0325-7EAA-70C7-FEAE-E5A83DD135DF}"/>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12632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D64A-2011-1E2A-1C5D-38D5C0B8F0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085D79-6C2B-F21A-824B-779E8B72599A}"/>
              </a:ext>
            </a:extLst>
          </p:cNvPr>
          <p:cNvSpPr>
            <a:spLocks noGrp="1"/>
          </p:cNvSpPr>
          <p:nvPr>
            <p:ph type="dt" sz="half" idx="10"/>
          </p:nvPr>
        </p:nvSpPr>
        <p:spPr/>
        <p:txBody>
          <a:bodyPr/>
          <a:lstStyle/>
          <a:p>
            <a:fld id="{7A6FE031-705F-CB4B-B1B6-673B06E1D5C0}" type="datetime1">
              <a:rPr lang="en-US" smtClean="0"/>
              <a:t>7/2/2026</a:t>
            </a:fld>
            <a:endParaRPr lang="en-US"/>
          </a:p>
        </p:txBody>
      </p:sp>
      <p:sp>
        <p:nvSpPr>
          <p:cNvPr id="4" name="Footer Placeholder 3">
            <a:extLst>
              <a:ext uri="{FF2B5EF4-FFF2-40B4-BE49-F238E27FC236}">
                <a16:creationId xmlns:a16="http://schemas.microsoft.com/office/drawing/2014/main" id="{2A376D8F-8AC5-F558-711E-4DA79A3014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DB254D-F851-47CB-E3CA-72B130B29D11}"/>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3748180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ED3034-10E8-FD77-415F-85A9D1C4BD60}"/>
              </a:ext>
            </a:extLst>
          </p:cNvPr>
          <p:cNvSpPr>
            <a:spLocks noGrp="1"/>
          </p:cNvSpPr>
          <p:nvPr>
            <p:ph type="dt" sz="half" idx="10"/>
          </p:nvPr>
        </p:nvSpPr>
        <p:spPr/>
        <p:txBody>
          <a:bodyPr/>
          <a:lstStyle/>
          <a:p>
            <a:fld id="{B00D52CD-AD30-BA43-B984-E2E918B9233B}" type="datetime1">
              <a:rPr lang="en-US" smtClean="0"/>
              <a:t>7/2/2026</a:t>
            </a:fld>
            <a:endParaRPr lang="en-US"/>
          </a:p>
        </p:txBody>
      </p:sp>
      <p:sp>
        <p:nvSpPr>
          <p:cNvPr id="3" name="Footer Placeholder 2">
            <a:extLst>
              <a:ext uri="{FF2B5EF4-FFF2-40B4-BE49-F238E27FC236}">
                <a16:creationId xmlns:a16="http://schemas.microsoft.com/office/drawing/2014/main" id="{12C3DE85-BE7A-2385-FA22-450758B3F3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3E30F2-F38F-70C0-DC52-C34151E320A7}"/>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4179044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D307F-DD04-E445-CE7C-9DE5B3AB0B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D441B8-748C-8335-0AE5-EF38754AD2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E39455-170B-05EF-0AB4-6EE71954DD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74074-1046-6D05-6022-52200B46D26C}"/>
              </a:ext>
            </a:extLst>
          </p:cNvPr>
          <p:cNvSpPr>
            <a:spLocks noGrp="1"/>
          </p:cNvSpPr>
          <p:nvPr>
            <p:ph type="dt" sz="half" idx="10"/>
          </p:nvPr>
        </p:nvSpPr>
        <p:spPr/>
        <p:txBody>
          <a:bodyPr/>
          <a:lstStyle/>
          <a:p>
            <a:fld id="{74362E31-8EB9-F640-801B-16A748283D23}" type="datetime1">
              <a:rPr lang="en-US" smtClean="0"/>
              <a:t>7/2/2026</a:t>
            </a:fld>
            <a:endParaRPr lang="en-US"/>
          </a:p>
        </p:txBody>
      </p:sp>
      <p:sp>
        <p:nvSpPr>
          <p:cNvPr id="6" name="Footer Placeholder 5">
            <a:extLst>
              <a:ext uri="{FF2B5EF4-FFF2-40B4-BE49-F238E27FC236}">
                <a16:creationId xmlns:a16="http://schemas.microsoft.com/office/drawing/2014/main" id="{8D05891A-8B3B-FE1B-30A9-AF8294C672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7B5E8D-A493-2E1C-8F54-D682292F6085}"/>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1595391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5FB8C-3912-CDA8-0391-718A80F155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540372-0FA6-06C9-652C-A7BE24ACE4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4FC119-E2AC-CB75-5D61-0E2E6CC968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A8D4DC-B937-13E1-FCAE-2A69EABE903A}"/>
              </a:ext>
            </a:extLst>
          </p:cNvPr>
          <p:cNvSpPr>
            <a:spLocks noGrp="1"/>
          </p:cNvSpPr>
          <p:nvPr>
            <p:ph type="dt" sz="half" idx="10"/>
          </p:nvPr>
        </p:nvSpPr>
        <p:spPr/>
        <p:txBody>
          <a:bodyPr/>
          <a:lstStyle/>
          <a:p>
            <a:fld id="{568C9E8B-95D1-8141-BFA8-CB1B8155E5C6}" type="datetime1">
              <a:rPr lang="en-US" smtClean="0"/>
              <a:t>7/2/2026</a:t>
            </a:fld>
            <a:endParaRPr lang="en-US"/>
          </a:p>
        </p:txBody>
      </p:sp>
      <p:sp>
        <p:nvSpPr>
          <p:cNvPr id="6" name="Footer Placeholder 5">
            <a:extLst>
              <a:ext uri="{FF2B5EF4-FFF2-40B4-BE49-F238E27FC236}">
                <a16:creationId xmlns:a16="http://schemas.microsoft.com/office/drawing/2014/main" id="{10ED3698-8628-7420-8A3D-0BCF26F4FA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0BFF88-96D1-6179-9933-D317FEA61713}"/>
              </a:ext>
            </a:extLst>
          </p:cNvPr>
          <p:cNvSpPr>
            <a:spLocks noGrp="1"/>
          </p:cNvSpPr>
          <p:nvPr>
            <p:ph type="sldNum" sz="quarter" idx="12"/>
          </p:nvPr>
        </p:nvSpPr>
        <p:spPr/>
        <p:txBody>
          <a:bodyPr/>
          <a:lstStyle/>
          <a:p>
            <a:fld id="{42181AB3-6DAD-0C49-9F42-929923E4D705}" type="slidenum">
              <a:rPr lang="en-US" smtClean="0"/>
              <a:t>‹#›</a:t>
            </a:fld>
            <a:endParaRPr lang="en-US"/>
          </a:p>
        </p:txBody>
      </p:sp>
    </p:spTree>
    <p:extLst>
      <p:ext uri="{BB962C8B-B14F-4D97-AF65-F5344CB8AC3E}">
        <p14:creationId xmlns:p14="http://schemas.microsoft.com/office/powerpoint/2010/main" val="157441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A2B0A-B596-415B-E984-14223FC19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E6BE07-05B8-606C-23FB-C71FA50702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6C3BB-E532-104D-5224-8BCAC03CE6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EFAC3CA-BF83-B047-9BDD-7E0FC0B31427}" type="datetime1">
              <a:rPr lang="en-US" smtClean="0"/>
              <a:t>7/2/2026</a:t>
            </a:fld>
            <a:endParaRPr lang="en-US"/>
          </a:p>
        </p:txBody>
      </p:sp>
      <p:sp>
        <p:nvSpPr>
          <p:cNvPr id="5" name="Footer Placeholder 4">
            <a:extLst>
              <a:ext uri="{FF2B5EF4-FFF2-40B4-BE49-F238E27FC236}">
                <a16:creationId xmlns:a16="http://schemas.microsoft.com/office/drawing/2014/main" id="{A87DADA8-A67D-29B5-F3F8-E1F8DAB1E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2424D2-38F5-7076-B0C0-BF97CCC199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181AB3-6DAD-0C49-9F42-929923E4D705}" type="slidenum">
              <a:rPr lang="en-US" smtClean="0"/>
              <a:t>‹#›</a:t>
            </a:fld>
            <a:endParaRPr lang="en-US"/>
          </a:p>
        </p:txBody>
      </p:sp>
    </p:spTree>
    <p:extLst>
      <p:ext uri="{BB962C8B-B14F-4D97-AF65-F5344CB8AC3E}">
        <p14:creationId xmlns:p14="http://schemas.microsoft.com/office/powerpoint/2010/main" val="977048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en.wikipedia.org/wiki/LoR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B5526-AC1C-241F-28FD-673B7A677EC4}"/>
              </a:ext>
            </a:extLst>
          </p:cNvPr>
          <p:cNvSpPr>
            <a:spLocks noGrp="1"/>
          </p:cNvSpPr>
          <p:nvPr>
            <p:ph type="ctrTitle"/>
          </p:nvPr>
        </p:nvSpPr>
        <p:spPr/>
        <p:txBody>
          <a:bodyPr/>
          <a:lstStyle/>
          <a:p>
            <a:r>
              <a:rPr lang="en-US"/>
              <a:t>Communication Systems</a:t>
            </a:r>
          </a:p>
        </p:txBody>
      </p:sp>
      <p:sp>
        <p:nvSpPr>
          <p:cNvPr id="3" name="Subtitle 2">
            <a:extLst>
              <a:ext uri="{FF2B5EF4-FFF2-40B4-BE49-F238E27FC236}">
                <a16:creationId xmlns:a16="http://schemas.microsoft.com/office/drawing/2014/main" id="{4470DCE9-EE24-783E-AB1D-D422329AB16C}"/>
              </a:ext>
            </a:extLst>
          </p:cNvPr>
          <p:cNvSpPr>
            <a:spLocks noGrp="1"/>
          </p:cNvSpPr>
          <p:nvPr>
            <p:ph type="subTitle" idx="1"/>
          </p:nvPr>
        </p:nvSpPr>
        <p:spPr/>
        <p:txBody>
          <a:bodyPr vert="horz" lIns="91440" tIns="45720" rIns="91440" bIns="45720" rtlCol="0" anchor="t">
            <a:normAutofit/>
          </a:bodyPr>
          <a:lstStyle/>
          <a:p>
            <a:r>
              <a:rPr lang="en-US"/>
              <a:t>Small Satellite Workshop 2026</a:t>
            </a:r>
          </a:p>
        </p:txBody>
      </p:sp>
      <p:sp>
        <p:nvSpPr>
          <p:cNvPr id="4" name="Slide Number Placeholder 3">
            <a:extLst>
              <a:ext uri="{FF2B5EF4-FFF2-40B4-BE49-F238E27FC236}">
                <a16:creationId xmlns:a16="http://schemas.microsoft.com/office/drawing/2014/main" id="{0EF70022-9394-53DD-43E2-8BC40C9FDE0B}"/>
              </a:ext>
            </a:extLst>
          </p:cNvPr>
          <p:cNvSpPr>
            <a:spLocks noGrp="1"/>
          </p:cNvSpPr>
          <p:nvPr>
            <p:ph type="sldNum" sz="quarter" idx="12"/>
          </p:nvPr>
        </p:nvSpPr>
        <p:spPr/>
        <p:txBody>
          <a:bodyPr/>
          <a:lstStyle/>
          <a:p>
            <a:fld id="{42181AB3-6DAD-0C49-9F42-929923E4D705}" type="slidenum">
              <a:rPr lang="en-US" smtClean="0"/>
              <a:t>1</a:t>
            </a:fld>
            <a:endParaRPr lang="en-US"/>
          </a:p>
        </p:txBody>
      </p:sp>
    </p:spTree>
    <p:extLst>
      <p:ext uri="{BB962C8B-B14F-4D97-AF65-F5344CB8AC3E}">
        <p14:creationId xmlns:p14="http://schemas.microsoft.com/office/powerpoint/2010/main" val="1638540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348C5B-49C1-FFF0-2F50-1909D20FC6B4}"/>
              </a:ext>
            </a:extLst>
          </p:cNvPr>
          <p:cNvPicPr>
            <a:picLocks noChangeAspect="1"/>
          </p:cNvPicPr>
          <p:nvPr/>
        </p:nvPicPr>
        <p:blipFill>
          <a:blip r:embed="rId3"/>
          <a:stretch>
            <a:fillRect/>
          </a:stretch>
        </p:blipFill>
        <p:spPr>
          <a:xfrm>
            <a:off x="6386857" y="1780983"/>
            <a:ext cx="5161096" cy="4440621"/>
          </a:xfrm>
          <a:prstGeom prst="rect">
            <a:avLst/>
          </a:prstGeom>
        </p:spPr>
      </p:pic>
      <p:sp>
        <p:nvSpPr>
          <p:cNvPr id="2" name="Title 1">
            <a:extLst>
              <a:ext uri="{FF2B5EF4-FFF2-40B4-BE49-F238E27FC236}">
                <a16:creationId xmlns:a16="http://schemas.microsoft.com/office/drawing/2014/main" id="{3903C823-48B8-F6E2-9320-9EF6678494D8}"/>
              </a:ext>
            </a:extLst>
          </p:cNvPr>
          <p:cNvSpPr>
            <a:spLocks noGrp="1"/>
          </p:cNvSpPr>
          <p:nvPr>
            <p:ph type="title"/>
          </p:nvPr>
        </p:nvSpPr>
        <p:spPr/>
        <p:txBody>
          <a:bodyPr/>
          <a:lstStyle/>
          <a:p>
            <a:r>
              <a:rPr lang="en-US"/>
              <a:t>Antenna Design and Testing</a:t>
            </a:r>
          </a:p>
        </p:txBody>
      </p:sp>
      <p:sp>
        <p:nvSpPr>
          <p:cNvPr id="3" name="Content Placeholder 2">
            <a:extLst>
              <a:ext uri="{FF2B5EF4-FFF2-40B4-BE49-F238E27FC236}">
                <a16:creationId xmlns:a16="http://schemas.microsoft.com/office/drawing/2014/main" id="{B147D3D4-AA96-C600-AEA0-BB0EA6A318DE}"/>
              </a:ext>
            </a:extLst>
          </p:cNvPr>
          <p:cNvSpPr>
            <a:spLocks noGrp="1"/>
          </p:cNvSpPr>
          <p:nvPr>
            <p:ph idx="1"/>
          </p:nvPr>
        </p:nvSpPr>
        <p:spPr>
          <a:xfrm>
            <a:off x="838200" y="2078772"/>
            <a:ext cx="5687860" cy="4233127"/>
          </a:xfrm>
        </p:spPr>
        <p:txBody>
          <a:bodyPr>
            <a:normAutofit fontScale="62500" lnSpcReduction="20000"/>
          </a:bodyPr>
          <a:lstStyle/>
          <a:p>
            <a:r>
              <a:rPr lang="en-US"/>
              <a:t>Material: Thin ribbon steel tend to be selected for antenna element (to store inside envelope of CubeSat by bending)</a:t>
            </a:r>
          </a:p>
          <a:p>
            <a:r>
              <a:rPr lang="en-US"/>
              <a:t>Adjustable parameters are its length, width, thickness</a:t>
            </a:r>
            <a:br>
              <a:rPr lang="en-US"/>
            </a:br>
            <a:r>
              <a:rPr lang="en-US"/>
              <a:t>(length is most important factor for performance)</a:t>
            </a:r>
          </a:p>
          <a:p>
            <a:r>
              <a:rPr lang="en-US"/>
              <a:t>One side is free end, the power feed point and mechanical interfaces are located on the other side</a:t>
            </a:r>
          </a:p>
          <a:p>
            <a:r>
              <a:rPr lang="en-US"/>
              <a:t>The center wire of the coaxial cable is attached to this power feed point of the antenna element by soldering or spot welding</a:t>
            </a:r>
          </a:p>
          <a:p>
            <a:pPr lvl="1"/>
            <a:r>
              <a:rPr lang="en-US"/>
              <a:t>Monopole: the outer shield of coaxial cable is attached to GND</a:t>
            </a:r>
          </a:p>
          <a:p>
            <a:pPr lvl="1"/>
            <a:r>
              <a:rPr lang="en-US"/>
              <a:t>Dipole: the outer shield of coaxial cable is attached to the other paired antenna element</a:t>
            </a:r>
          </a:p>
          <a:p>
            <a:r>
              <a:rPr lang="en-US"/>
              <a:t>Linear polarization: Electric field </a:t>
            </a:r>
            <a:r>
              <a:rPr lang="en-US">
                <a:solidFill>
                  <a:srgbClr val="000000"/>
                </a:solidFill>
                <a:effectLst/>
              </a:rPr>
              <a:t> oscillating direction is kept in the same plane</a:t>
            </a:r>
          </a:p>
          <a:p>
            <a:endParaRPr lang="en-US"/>
          </a:p>
        </p:txBody>
      </p:sp>
      <p:sp>
        <p:nvSpPr>
          <p:cNvPr id="7" name="TextBox 6">
            <a:extLst>
              <a:ext uri="{FF2B5EF4-FFF2-40B4-BE49-F238E27FC236}">
                <a16:creationId xmlns:a16="http://schemas.microsoft.com/office/drawing/2014/main" id="{381EFD20-F4C5-6ED2-37AC-A2251FECBA65}"/>
              </a:ext>
            </a:extLst>
          </p:cNvPr>
          <p:cNvSpPr txBox="1"/>
          <p:nvPr/>
        </p:nvSpPr>
        <p:spPr>
          <a:xfrm>
            <a:off x="906571" y="1573491"/>
            <a:ext cx="5381495" cy="369332"/>
          </a:xfrm>
          <a:prstGeom prst="rect">
            <a:avLst/>
          </a:prstGeom>
          <a:solidFill>
            <a:srgbClr val="C00000"/>
          </a:solidFill>
        </p:spPr>
        <p:txBody>
          <a:bodyPr wrap="square">
            <a:spAutoFit/>
          </a:bodyPr>
          <a:lstStyle/>
          <a:p>
            <a:pPr marL="0" indent="0">
              <a:buNone/>
            </a:pPr>
            <a:r>
              <a:rPr lang="en-US">
                <a:solidFill>
                  <a:schemeClr val="bg2">
                    <a:lumMod val="90000"/>
                  </a:schemeClr>
                </a:solidFill>
              </a:rPr>
              <a:t>Example : Typical monopole and dipole for CubeSat</a:t>
            </a:r>
          </a:p>
        </p:txBody>
      </p:sp>
      <p:sp>
        <p:nvSpPr>
          <p:cNvPr id="8" name="Slide Number Placeholder 7">
            <a:extLst>
              <a:ext uri="{FF2B5EF4-FFF2-40B4-BE49-F238E27FC236}">
                <a16:creationId xmlns:a16="http://schemas.microsoft.com/office/drawing/2014/main" id="{41A6CAB5-1B29-9604-0A4F-06B19FA5F6C9}"/>
              </a:ext>
            </a:extLst>
          </p:cNvPr>
          <p:cNvSpPr>
            <a:spLocks noGrp="1"/>
          </p:cNvSpPr>
          <p:nvPr>
            <p:ph type="sldNum" sz="quarter" idx="12"/>
          </p:nvPr>
        </p:nvSpPr>
        <p:spPr/>
        <p:txBody>
          <a:bodyPr/>
          <a:lstStyle/>
          <a:p>
            <a:fld id="{42181AB3-6DAD-0C49-9F42-929923E4D705}" type="slidenum">
              <a:rPr lang="en-US" smtClean="0"/>
              <a:t>10</a:t>
            </a:fld>
            <a:endParaRPr lang="en-US"/>
          </a:p>
        </p:txBody>
      </p:sp>
    </p:spTree>
    <p:extLst>
      <p:ext uri="{BB962C8B-B14F-4D97-AF65-F5344CB8AC3E}">
        <p14:creationId xmlns:p14="http://schemas.microsoft.com/office/powerpoint/2010/main" val="1277770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B7E66-EF6B-0DF0-F012-44B34B66D3D8}"/>
              </a:ext>
            </a:extLst>
          </p:cNvPr>
          <p:cNvSpPr>
            <a:spLocks noGrp="1"/>
          </p:cNvSpPr>
          <p:nvPr>
            <p:ph type="title"/>
          </p:nvPr>
        </p:nvSpPr>
        <p:spPr/>
        <p:txBody>
          <a:bodyPr/>
          <a:lstStyle/>
          <a:p>
            <a:r>
              <a:rPr lang="en-US"/>
              <a:t>Antenna Design and Testing</a:t>
            </a:r>
          </a:p>
        </p:txBody>
      </p:sp>
      <p:sp>
        <p:nvSpPr>
          <p:cNvPr id="3" name="Content Placeholder 2">
            <a:extLst>
              <a:ext uri="{FF2B5EF4-FFF2-40B4-BE49-F238E27FC236}">
                <a16:creationId xmlns:a16="http://schemas.microsoft.com/office/drawing/2014/main" id="{DC71492A-53E7-DBBE-99A6-85C1A792151D}"/>
              </a:ext>
            </a:extLst>
          </p:cNvPr>
          <p:cNvSpPr>
            <a:spLocks noGrp="1"/>
          </p:cNvSpPr>
          <p:nvPr>
            <p:ph idx="1"/>
          </p:nvPr>
        </p:nvSpPr>
        <p:spPr>
          <a:xfrm>
            <a:off x="838200" y="1960323"/>
            <a:ext cx="5393499" cy="4216640"/>
          </a:xfrm>
        </p:spPr>
        <p:txBody>
          <a:bodyPr>
            <a:normAutofit fontScale="62500" lnSpcReduction="20000"/>
          </a:bodyPr>
          <a:lstStyle/>
          <a:p>
            <a:r>
              <a:rPr lang="en-US"/>
              <a:t>Combination of 4 antenna elements</a:t>
            </a:r>
            <a:br>
              <a:rPr lang="en-US"/>
            </a:br>
            <a:r>
              <a:rPr lang="en-US"/>
              <a:t>(= a set of 2 dipole antennas = cross-dipole)</a:t>
            </a:r>
          </a:p>
          <a:p>
            <a:r>
              <a:rPr lang="en-US"/>
              <a:t>Single element’s properties are same as dipole case</a:t>
            </a:r>
          </a:p>
          <a:p>
            <a:r>
              <a:rPr lang="en-US"/>
              <a:t>Input RF power is fed to 4 antenna elements by changing the phase every 90 degrees </a:t>
            </a:r>
            <a:br>
              <a:rPr lang="en-US"/>
            </a:br>
            <a:r>
              <a:rPr lang="en-US"/>
              <a:t>(0, +90, +180, +270)</a:t>
            </a:r>
          </a:p>
          <a:p>
            <a:r>
              <a:rPr lang="en-US"/>
              <a:t>Omnidirectional radiation pattern</a:t>
            </a:r>
            <a:br>
              <a:rPr lang="en-US"/>
            </a:br>
            <a:r>
              <a:rPr lang="en-US"/>
              <a:t>Circular polarization: Electric field rotates in the direction of propagation</a:t>
            </a:r>
          </a:p>
          <a:p>
            <a:pPr lvl="1"/>
            <a:r>
              <a:rPr lang="en-US"/>
              <a:t>RHCP: Right Hand Circular Polarization</a:t>
            </a:r>
          </a:p>
          <a:p>
            <a:pPr lvl="1"/>
            <a:r>
              <a:rPr lang="en-US"/>
              <a:t>LHCP: Left Hand Circular Polarization</a:t>
            </a:r>
          </a:p>
          <a:p>
            <a:pPr marL="0" indent="0">
              <a:buNone/>
            </a:pPr>
            <a:endParaRPr lang="en-US"/>
          </a:p>
          <a:p>
            <a:pPr marL="0" indent="0">
              <a:buNone/>
            </a:pPr>
            <a:r>
              <a:rPr lang="en-US"/>
              <a:t>Circular polarization is much more robust for space telecommunication than linear polarization</a:t>
            </a:r>
          </a:p>
          <a:p>
            <a:pPr marL="0" indent="0">
              <a:buNone/>
            </a:pPr>
            <a:r>
              <a:rPr lang="en-US"/>
              <a:t>GS antenna’s RHCP or LHCP must be match the satellite’s condition</a:t>
            </a:r>
          </a:p>
        </p:txBody>
      </p:sp>
      <p:pic>
        <p:nvPicPr>
          <p:cNvPr id="4" name="Picture 3">
            <a:extLst>
              <a:ext uri="{FF2B5EF4-FFF2-40B4-BE49-F238E27FC236}">
                <a16:creationId xmlns:a16="http://schemas.microsoft.com/office/drawing/2014/main" id="{3B49B7C8-8AF1-EC50-0E68-01B7ECE5CB2B}"/>
              </a:ext>
            </a:extLst>
          </p:cNvPr>
          <p:cNvPicPr>
            <a:picLocks noChangeAspect="1"/>
          </p:cNvPicPr>
          <p:nvPr/>
        </p:nvPicPr>
        <p:blipFill>
          <a:blip r:embed="rId2"/>
          <a:stretch>
            <a:fillRect/>
          </a:stretch>
        </p:blipFill>
        <p:spPr>
          <a:xfrm>
            <a:off x="6582060" y="1825625"/>
            <a:ext cx="4771740" cy="4105618"/>
          </a:xfrm>
          <a:prstGeom prst="rect">
            <a:avLst/>
          </a:prstGeom>
        </p:spPr>
      </p:pic>
      <p:sp>
        <p:nvSpPr>
          <p:cNvPr id="6" name="Slide Number Placeholder 5">
            <a:extLst>
              <a:ext uri="{FF2B5EF4-FFF2-40B4-BE49-F238E27FC236}">
                <a16:creationId xmlns:a16="http://schemas.microsoft.com/office/drawing/2014/main" id="{AC6C1689-56AD-69C9-CF3C-8E08D0EBC480}"/>
              </a:ext>
            </a:extLst>
          </p:cNvPr>
          <p:cNvSpPr>
            <a:spLocks noGrp="1"/>
          </p:cNvSpPr>
          <p:nvPr>
            <p:ph type="sldNum" sz="quarter" idx="12"/>
          </p:nvPr>
        </p:nvSpPr>
        <p:spPr/>
        <p:txBody>
          <a:bodyPr/>
          <a:lstStyle/>
          <a:p>
            <a:fld id="{42181AB3-6DAD-0C49-9F42-929923E4D705}" type="slidenum">
              <a:rPr lang="en-US" smtClean="0"/>
              <a:t>11</a:t>
            </a:fld>
            <a:endParaRPr lang="en-US"/>
          </a:p>
        </p:txBody>
      </p:sp>
      <p:sp>
        <p:nvSpPr>
          <p:cNvPr id="7" name="TextBox 6">
            <a:extLst>
              <a:ext uri="{FF2B5EF4-FFF2-40B4-BE49-F238E27FC236}">
                <a16:creationId xmlns:a16="http://schemas.microsoft.com/office/drawing/2014/main" id="{50DB520E-241B-7253-C12D-909DDFA2837B}"/>
              </a:ext>
            </a:extLst>
          </p:cNvPr>
          <p:cNvSpPr txBox="1"/>
          <p:nvPr/>
        </p:nvSpPr>
        <p:spPr>
          <a:xfrm>
            <a:off x="906571" y="1573491"/>
            <a:ext cx="5381495" cy="369332"/>
          </a:xfrm>
          <a:prstGeom prst="rect">
            <a:avLst/>
          </a:prstGeom>
          <a:solidFill>
            <a:srgbClr val="C00000"/>
          </a:solidFill>
        </p:spPr>
        <p:txBody>
          <a:bodyPr wrap="square">
            <a:spAutoFit/>
          </a:bodyPr>
          <a:lstStyle/>
          <a:p>
            <a:pPr marL="0" indent="0">
              <a:buNone/>
            </a:pPr>
            <a:r>
              <a:rPr lang="en-US">
                <a:solidFill>
                  <a:schemeClr val="bg2">
                    <a:lumMod val="90000"/>
                  </a:schemeClr>
                </a:solidFill>
              </a:rPr>
              <a:t>Example : Turnstile Antenna for CubeSat</a:t>
            </a:r>
          </a:p>
        </p:txBody>
      </p:sp>
    </p:spTree>
    <p:extLst>
      <p:ext uri="{BB962C8B-B14F-4D97-AF65-F5344CB8AC3E}">
        <p14:creationId xmlns:p14="http://schemas.microsoft.com/office/powerpoint/2010/main" val="1304000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4EB1-6E70-B7E5-E089-2413A57B2E43}"/>
              </a:ext>
            </a:extLst>
          </p:cNvPr>
          <p:cNvSpPr>
            <a:spLocks noGrp="1"/>
          </p:cNvSpPr>
          <p:nvPr>
            <p:ph type="title"/>
          </p:nvPr>
        </p:nvSpPr>
        <p:spPr/>
        <p:txBody>
          <a:bodyPr/>
          <a:lstStyle/>
          <a:p>
            <a:r>
              <a:rPr lang="en-US"/>
              <a:t>Antenna Design and Testing</a:t>
            </a:r>
          </a:p>
        </p:txBody>
      </p:sp>
      <p:sp>
        <p:nvSpPr>
          <p:cNvPr id="3" name="Content Placeholder 2">
            <a:extLst>
              <a:ext uri="{FF2B5EF4-FFF2-40B4-BE49-F238E27FC236}">
                <a16:creationId xmlns:a16="http://schemas.microsoft.com/office/drawing/2014/main" id="{2CF61047-67D4-B94D-3358-67AFD2B0396E}"/>
              </a:ext>
            </a:extLst>
          </p:cNvPr>
          <p:cNvSpPr>
            <a:spLocks noGrp="1"/>
          </p:cNvSpPr>
          <p:nvPr>
            <p:ph idx="1"/>
          </p:nvPr>
        </p:nvSpPr>
        <p:spPr>
          <a:xfrm>
            <a:off x="838200" y="1997901"/>
            <a:ext cx="5381495" cy="4179062"/>
          </a:xfrm>
        </p:spPr>
        <p:txBody>
          <a:bodyPr>
            <a:normAutofit fontScale="62500" lnSpcReduction="20000"/>
          </a:bodyPr>
          <a:lstStyle/>
          <a:p>
            <a:r>
              <a:rPr lang="en-US"/>
              <a:t>Plate style</a:t>
            </a:r>
            <a:br>
              <a:rPr lang="en-US"/>
            </a:br>
            <a:r>
              <a:rPr lang="en-US"/>
              <a:t>(good for keeping within the envelope requirement)</a:t>
            </a:r>
          </a:p>
          <a:p>
            <a:r>
              <a:rPr lang="en-US"/>
              <a:t>PCB and copper plate sizes depends on frequency</a:t>
            </a:r>
          </a:p>
          <a:p>
            <a:pPr lvl="1"/>
            <a:r>
              <a:rPr lang="en-US"/>
              <a:t>In the case of over 1.2GHz-band, the entire antenna size is suitable for typical 1U CubeSat Surface [10x10cm]</a:t>
            </a:r>
          </a:p>
          <a:p>
            <a:r>
              <a:rPr lang="en-US"/>
              <a:t>Omnidirectional radiation pattern</a:t>
            </a:r>
          </a:p>
          <a:p>
            <a:pPr lvl="1"/>
            <a:r>
              <a:rPr lang="en-US"/>
              <a:t>Circular polarization: Electric field rotates in the direction of propagation depending on the position of a </a:t>
            </a:r>
            <a:r>
              <a:rPr lang="en-US" b="1"/>
              <a:t>feed point </a:t>
            </a:r>
            <a:r>
              <a:rPr lang="en-US"/>
              <a:t>and a </a:t>
            </a:r>
            <a:r>
              <a:rPr lang="en-US" b="1"/>
              <a:t>paired notch</a:t>
            </a:r>
          </a:p>
          <a:p>
            <a:pPr lvl="2"/>
            <a:r>
              <a:rPr lang="en-US"/>
              <a:t>RHCP: Right Hand Circular Polarization</a:t>
            </a:r>
          </a:p>
          <a:p>
            <a:pPr lvl="2"/>
            <a:r>
              <a:rPr lang="en-US"/>
              <a:t>LHCP: Left Hand Circular Polarization</a:t>
            </a:r>
          </a:p>
          <a:p>
            <a:endParaRPr lang="en-US"/>
          </a:p>
          <a:p>
            <a:r>
              <a:rPr lang="en-US"/>
              <a:t>Circular polarization is much more robust for space telecommunication than linear polarization</a:t>
            </a:r>
          </a:p>
          <a:p>
            <a:r>
              <a:rPr lang="en-US"/>
              <a:t>GS Antenna’s RHCP or LHCP must be match the satellite’s condition</a:t>
            </a:r>
          </a:p>
        </p:txBody>
      </p:sp>
      <p:pic>
        <p:nvPicPr>
          <p:cNvPr id="6" name="Picture 5">
            <a:extLst>
              <a:ext uri="{FF2B5EF4-FFF2-40B4-BE49-F238E27FC236}">
                <a16:creationId xmlns:a16="http://schemas.microsoft.com/office/drawing/2014/main" id="{AC675ED2-9F1E-53D7-BA37-70A1984DC8B7}"/>
              </a:ext>
            </a:extLst>
          </p:cNvPr>
          <p:cNvPicPr>
            <a:picLocks noChangeAspect="1"/>
          </p:cNvPicPr>
          <p:nvPr/>
        </p:nvPicPr>
        <p:blipFill>
          <a:blip r:embed="rId2"/>
          <a:stretch>
            <a:fillRect/>
          </a:stretch>
        </p:blipFill>
        <p:spPr>
          <a:xfrm>
            <a:off x="6296473" y="1690688"/>
            <a:ext cx="5057327" cy="4351338"/>
          </a:xfrm>
          <a:prstGeom prst="rect">
            <a:avLst/>
          </a:prstGeom>
        </p:spPr>
      </p:pic>
      <p:sp>
        <p:nvSpPr>
          <p:cNvPr id="8" name="Slide Number Placeholder 7">
            <a:extLst>
              <a:ext uri="{FF2B5EF4-FFF2-40B4-BE49-F238E27FC236}">
                <a16:creationId xmlns:a16="http://schemas.microsoft.com/office/drawing/2014/main" id="{F7C11A59-E1B0-DEF8-1D01-20008A7D8C2D}"/>
              </a:ext>
            </a:extLst>
          </p:cNvPr>
          <p:cNvSpPr>
            <a:spLocks noGrp="1"/>
          </p:cNvSpPr>
          <p:nvPr>
            <p:ph type="sldNum" sz="quarter" idx="12"/>
          </p:nvPr>
        </p:nvSpPr>
        <p:spPr/>
        <p:txBody>
          <a:bodyPr/>
          <a:lstStyle/>
          <a:p>
            <a:fld id="{42181AB3-6DAD-0C49-9F42-929923E4D705}" type="slidenum">
              <a:rPr lang="en-US" smtClean="0"/>
              <a:t>12</a:t>
            </a:fld>
            <a:endParaRPr lang="en-US"/>
          </a:p>
        </p:txBody>
      </p:sp>
      <p:sp>
        <p:nvSpPr>
          <p:cNvPr id="9" name="TextBox 8">
            <a:extLst>
              <a:ext uri="{FF2B5EF4-FFF2-40B4-BE49-F238E27FC236}">
                <a16:creationId xmlns:a16="http://schemas.microsoft.com/office/drawing/2014/main" id="{0E4896D3-6C4D-320D-E0CE-5D973A72B680}"/>
              </a:ext>
            </a:extLst>
          </p:cNvPr>
          <p:cNvSpPr txBox="1"/>
          <p:nvPr/>
        </p:nvSpPr>
        <p:spPr>
          <a:xfrm>
            <a:off x="906571" y="1573491"/>
            <a:ext cx="5381495" cy="369332"/>
          </a:xfrm>
          <a:prstGeom prst="rect">
            <a:avLst/>
          </a:prstGeom>
          <a:solidFill>
            <a:srgbClr val="C00000"/>
          </a:solidFill>
        </p:spPr>
        <p:txBody>
          <a:bodyPr wrap="square">
            <a:spAutoFit/>
          </a:bodyPr>
          <a:lstStyle/>
          <a:p>
            <a:pPr marL="0" indent="0">
              <a:buNone/>
            </a:pPr>
            <a:r>
              <a:rPr lang="en-US">
                <a:solidFill>
                  <a:schemeClr val="bg2">
                    <a:lumMod val="90000"/>
                  </a:schemeClr>
                </a:solidFill>
              </a:rPr>
              <a:t>Example : Patch Antenna for CubeSat</a:t>
            </a:r>
          </a:p>
        </p:txBody>
      </p:sp>
    </p:spTree>
    <p:extLst>
      <p:ext uri="{BB962C8B-B14F-4D97-AF65-F5344CB8AC3E}">
        <p14:creationId xmlns:p14="http://schemas.microsoft.com/office/powerpoint/2010/main" val="1693241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DB58E-8D27-0958-52A3-D4523A581D63}"/>
              </a:ext>
            </a:extLst>
          </p:cNvPr>
          <p:cNvSpPr>
            <a:spLocks noGrp="1"/>
          </p:cNvSpPr>
          <p:nvPr>
            <p:ph type="title"/>
          </p:nvPr>
        </p:nvSpPr>
        <p:spPr/>
        <p:txBody>
          <a:bodyPr/>
          <a:lstStyle/>
          <a:p>
            <a:r>
              <a:rPr lang="en-US"/>
              <a:t>Antenna Design and Testing</a:t>
            </a:r>
          </a:p>
        </p:txBody>
      </p:sp>
      <p:sp>
        <p:nvSpPr>
          <p:cNvPr id="3" name="Content Placeholder 2">
            <a:extLst>
              <a:ext uri="{FF2B5EF4-FFF2-40B4-BE49-F238E27FC236}">
                <a16:creationId xmlns:a16="http://schemas.microsoft.com/office/drawing/2014/main" id="{D13CEE0C-C92F-76A5-68F4-8EE94E4ADE8A}"/>
              </a:ext>
            </a:extLst>
          </p:cNvPr>
          <p:cNvSpPr>
            <a:spLocks noGrp="1"/>
          </p:cNvSpPr>
          <p:nvPr>
            <p:ph idx="1"/>
          </p:nvPr>
        </p:nvSpPr>
        <p:spPr>
          <a:xfrm>
            <a:off x="838200" y="1825625"/>
            <a:ext cx="5431246" cy="4351338"/>
          </a:xfrm>
        </p:spPr>
        <p:txBody>
          <a:bodyPr>
            <a:normAutofit fontScale="92500" lnSpcReduction="10000"/>
          </a:bodyPr>
          <a:lstStyle/>
          <a:p>
            <a:pPr marL="0" indent="0">
              <a:buNone/>
            </a:pPr>
            <a:r>
              <a:rPr lang="en-US" sz="1800"/>
              <a:t>Impedance Matching &amp; Antenna Tuning</a:t>
            </a:r>
          </a:p>
          <a:p>
            <a:r>
              <a:rPr lang="en-US" sz="1800"/>
              <a:t>Impedance: the degree of signal flow (alternative current) easy or not</a:t>
            </a:r>
          </a:p>
          <a:p>
            <a:pPr lvl="1"/>
            <a:r>
              <a:rPr lang="en-US" sz="1600"/>
              <a:t>ex) 50[</a:t>
            </a:r>
            <a:r>
              <a:rPr lang="el-GR" sz="1600"/>
              <a:t>Ω] </a:t>
            </a:r>
            <a:r>
              <a:rPr lang="en-US" sz="1600"/>
              <a:t>or 75 [</a:t>
            </a:r>
            <a:r>
              <a:rPr lang="el-GR" sz="1600"/>
              <a:t>Ω] : </a:t>
            </a:r>
            <a:r>
              <a:rPr lang="en-US" sz="1600"/>
              <a:t>standard RF component</a:t>
            </a:r>
          </a:p>
          <a:p>
            <a:r>
              <a:rPr lang="en-US" sz="1800"/>
              <a:t>Signal reflection happens at different impedance points</a:t>
            </a:r>
          </a:p>
          <a:p>
            <a:r>
              <a:rPr lang="en-US" sz="1800"/>
              <a:t>For effective signal transmission, this reflection should be as small as possible</a:t>
            </a:r>
          </a:p>
          <a:p>
            <a:r>
              <a:rPr lang="en-US" sz="1800"/>
              <a:t>VSWR (Voltage Standing Wave Ratio)</a:t>
            </a:r>
          </a:p>
          <a:p>
            <a:pPr lvl="1"/>
            <a:r>
              <a:rPr lang="en-US" sz="1600"/>
              <a:t>At no reflection case → VSRW = 1.0</a:t>
            </a:r>
          </a:p>
          <a:p>
            <a:pPr lvl="1"/>
            <a:r>
              <a:rPr lang="en-US" sz="1600"/>
              <a:t>At realistic case : VSWR &lt; 2.0</a:t>
            </a:r>
            <a:br>
              <a:rPr lang="en-US" sz="1600"/>
            </a:br>
            <a:r>
              <a:rPr lang="en-US" sz="1600"/>
              <a:t>(especially for transmit antenna)</a:t>
            </a:r>
          </a:p>
          <a:p>
            <a:r>
              <a:rPr lang="en-US" sz="1800"/>
              <a:t>VSWR tuning can be made by cutting the antenna element or by adjusting circuit constant (discreet parts: R or C or L) with measuring by  a network analyzer</a:t>
            </a:r>
          </a:p>
        </p:txBody>
      </p:sp>
      <p:pic>
        <p:nvPicPr>
          <p:cNvPr id="4" name="Picture 3">
            <a:extLst>
              <a:ext uri="{FF2B5EF4-FFF2-40B4-BE49-F238E27FC236}">
                <a16:creationId xmlns:a16="http://schemas.microsoft.com/office/drawing/2014/main" id="{30133AAB-8D42-C50C-D937-9E2C4BC11EB0}"/>
              </a:ext>
            </a:extLst>
          </p:cNvPr>
          <p:cNvPicPr>
            <a:picLocks noChangeAspect="1"/>
          </p:cNvPicPr>
          <p:nvPr/>
        </p:nvPicPr>
        <p:blipFill>
          <a:blip r:embed="rId2"/>
          <a:stretch>
            <a:fillRect/>
          </a:stretch>
        </p:blipFill>
        <p:spPr>
          <a:xfrm>
            <a:off x="6269446" y="1743335"/>
            <a:ext cx="5057327" cy="4351338"/>
          </a:xfrm>
          <a:prstGeom prst="rect">
            <a:avLst/>
          </a:prstGeom>
        </p:spPr>
      </p:pic>
      <p:sp>
        <p:nvSpPr>
          <p:cNvPr id="8" name="Slide Number Placeholder 7">
            <a:extLst>
              <a:ext uri="{FF2B5EF4-FFF2-40B4-BE49-F238E27FC236}">
                <a16:creationId xmlns:a16="http://schemas.microsoft.com/office/drawing/2014/main" id="{152BE899-1551-7FE8-A777-45C214994C70}"/>
              </a:ext>
            </a:extLst>
          </p:cNvPr>
          <p:cNvSpPr>
            <a:spLocks noGrp="1"/>
          </p:cNvSpPr>
          <p:nvPr>
            <p:ph type="sldNum" sz="quarter" idx="12"/>
          </p:nvPr>
        </p:nvSpPr>
        <p:spPr/>
        <p:txBody>
          <a:bodyPr/>
          <a:lstStyle/>
          <a:p>
            <a:fld id="{42181AB3-6DAD-0C49-9F42-929923E4D705}" type="slidenum">
              <a:rPr lang="en-US" smtClean="0"/>
              <a:t>13</a:t>
            </a:fld>
            <a:endParaRPr lang="en-US"/>
          </a:p>
        </p:txBody>
      </p:sp>
    </p:spTree>
    <p:extLst>
      <p:ext uri="{BB962C8B-B14F-4D97-AF65-F5344CB8AC3E}">
        <p14:creationId xmlns:p14="http://schemas.microsoft.com/office/powerpoint/2010/main" val="221427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AB1B7-8C87-A940-EC89-20396F56567C}"/>
              </a:ext>
            </a:extLst>
          </p:cNvPr>
          <p:cNvSpPr>
            <a:spLocks noGrp="1"/>
          </p:cNvSpPr>
          <p:nvPr>
            <p:ph type="title"/>
          </p:nvPr>
        </p:nvSpPr>
        <p:spPr/>
        <p:txBody>
          <a:bodyPr/>
          <a:lstStyle/>
          <a:p>
            <a:r>
              <a:rPr lang="en-US"/>
              <a:t>Example Antennas</a:t>
            </a:r>
          </a:p>
        </p:txBody>
      </p:sp>
      <p:sp>
        <p:nvSpPr>
          <p:cNvPr id="3" name="Content Placeholder 2">
            <a:extLst>
              <a:ext uri="{FF2B5EF4-FFF2-40B4-BE49-F238E27FC236}">
                <a16:creationId xmlns:a16="http://schemas.microsoft.com/office/drawing/2014/main" id="{6D009878-0719-44CA-B278-3249BC237DB5}"/>
              </a:ext>
            </a:extLst>
          </p:cNvPr>
          <p:cNvSpPr>
            <a:spLocks noGrp="1"/>
          </p:cNvSpPr>
          <p:nvPr>
            <p:ph idx="1"/>
          </p:nvPr>
        </p:nvSpPr>
        <p:spPr>
          <a:xfrm>
            <a:off x="906571" y="2005012"/>
            <a:ext cx="5543811" cy="4028038"/>
          </a:xfrm>
        </p:spPr>
        <p:txBody>
          <a:bodyPr>
            <a:normAutofit fontScale="55000" lnSpcReduction="20000"/>
          </a:bodyPr>
          <a:lstStyle/>
          <a:p>
            <a:r>
              <a:rPr lang="en-US"/>
              <a:t>Deployable antenna integrated structure</a:t>
            </a:r>
          </a:p>
          <a:p>
            <a:r>
              <a:rPr lang="en-US"/>
              <a:t>Frequency and data rate are standardized for typical amateur (VHF/UHF) CubeSat missions</a:t>
            </a:r>
          </a:p>
          <a:p>
            <a:r>
              <a:rPr lang="en-US"/>
              <a:t>Users do not need to consider detailed design in the case of the combination of recommended TX/RX and Antenna</a:t>
            </a:r>
          </a:p>
          <a:p>
            <a:r>
              <a:rPr lang="en-US"/>
              <a:t>Example (right Images)</a:t>
            </a:r>
          </a:p>
          <a:p>
            <a:pPr lvl="1"/>
            <a:r>
              <a:rPr lang="en-US"/>
              <a:t>ISISPASE: CubeSat Antenna System for 1U/3U</a:t>
            </a:r>
          </a:p>
          <a:p>
            <a:pPr lvl="1"/>
            <a:r>
              <a:rPr lang="en-US" err="1"/>
              <a:t>GomSpace</a:t>
            </a:r>
            <a:r>
              <a:rPr lang="en-US"/>
              <a:t>: </a:t>
            </a:r>
            <a:r>
              <a:rPr lang="en-US" err="1"/>
              <a:t>NanoCom</a:t>
            </a:r>
            <a:r>
              <a:rPr lang="en-US"/>
              <a:t> ANT430</a:t>
            </a:r>
          </a:p>
          <a:p>
            <a:endParaRPr lang="en-US"/>
          </a:p>
          <a:p>
            <a:r>
              <a:rPr lang="en-US"/>
              <a:t>If TX/RX or antenna were to be newly developed, users should verify the combined performance of antennas and TX/RX hardware</a:t>
            </a:r>
          </a:p>
          <a:p>
            <a:pPr marL="0" indent="0">
              <a:buNone/>
            </a:pPr>
            <a:endParaRPr lang="en-US"/>
          </a:p>
          <a:p>
            <a:pPr marL="0" indent="0">
              <a:buNone/>
            </a:pPr>
            <a:r>
              <a:rPr lang="en-US"/>
              <a:t>Structure + Solar Panel + Antenna = Standard Kit</a:t>
            </a:r>
          </a:p>
          <a:p>
            <a:pPr marL="0" indent="0">
              <a:buNone/>
            </a:pPr>
            <a:r>
              <a:rPr lang="en-US"/>
              <a:t>(If user’s interest is NOT focused on these developments, this kind of standard CubeSat Kit is very useful to reduce the project workload)</a:t>
            </a:r>
          </a:p>
        </p:txBody>
      </p:sp>
      <p:pic>
        <p:nvPicPr>
          <p:cNvPr id="4" name="Picture 3">
            <a:extLst>
              <a:ext uri="{FF2B5EF4-FFF2-40B4-BE49-F238E27FC236}">
                <a16:creationId xmlns:a16="http://schemas.microsoft.com/office/drawing/2014/main" id="{582942B4-3628-CEF5-A05E-D3C660F10985}"/>
              </a:ext>
            </a:extLst>
          </p:cNvPr>
          <p:cNvPicPr>
            <a:picLocks noChangeAspect="1"/>
          </p:cNvPicPr>
          <p:nvPr/>
        </p:nvPicPr>
        <p:blipFill>
          <a:blip r:embed="rId2"/>
          <a:stretch>
            <a:fillRect/>
          </a:stretch>
        </p:blipFill>
        <p:spPr>
          <a:xfrm>
            <a:off x="6518753" y="1573491"/>
            <a:ext cx="5214157" cy="4486275"/>
          </a:xfrm>
          <a:prstGeom prst="rect">
            <a:avLst/>
          </a:prstGeom>
        </p:spPr>
      </p:pic>
      <p:sp>
        <p:nvSpPr>
          <p:cNvPr id="6" name="Slide Number Placeholder 5">
            <a:extLst>
              <a:ext uri="{FF2B5EF4-FFF2-40B4-BE49-F238E27FC236}">
                <a16:creationId xmlns:a16="http://schemas.microsoft.com/office/drawing/2014/main" id="{4D6F24B2-4483-26AF-C8E7-DA6E3625C329}"/>
              </a:ext>
            </a:extLst>
          </p:cNvPr>
          <p:cNvSpPr>
            <a:spLocks noGrp="1"/>
          </p:cNvSpPr>
          <p:nvPr>
            <p:ph type="sldNum" sz="quarter" idx="12"/>
          </p:nvPr>
        </p:nvSpPr>
        <p:spPr/>
        <p:txBody>
          <a:bodyPr/>
          <a:lstStyle/>
          <a:p>
            <a:fld id="{42181AB3-6DAD-0C49-9F42-929923E4D705}" type="slidenum">
              <a:rPr lang="en-US" smtClean="0"/>
              <a:t>14</a:t>
            </a:fld>
            <a:endParaRPr lang="en-US"/>
          </a:p>
        </p:txBody>
      </p:sp>
      <p:sp>
        <p:nvSpPr>
          <p:cNvPr id="7" name="TextBox 6">
            <a:extLst>
              <a:ext uri="{FF2B5EF4-FFF2-40B4-BE49-F238E27FC236}">
                <a16:creationId xmlns:a16="http://schemas.microsoft.com/office/drawing/2014/main" id="{F669AC65-5CE5-09B0-010F-70AA822EE332}"/>
              </a:ext>
            </a:extLst>
          </p:cNvPr>
          <p:cNvSpPr txBox="1"/>
          <p:nvPr/>
        </p:nvSpPr>
        <p:spPr>
          <a:xfrm>
            <a:off x="906571" y="1573491"/>
            <a:ext cx="5381495" cy="369332"/>
          </a:xfrm>
          <a:prstGeom prst="rect">
            <a:avLst/>
          </a:prstGeom>
          <a:solidFill>
            <a:srgbClr val="C00000"/>
          </a:solidFill>
        </p:spPr>
        <p:txBody>
          <a:bodyPr wrap="square">
            <a:spAutoFit/>
          </a:bodyPr>
          <a:lstStyle/>
          <a:p>
            <a:pPr marL="0" indent="0">
              <a:buNone/>
            </a:pPr>
            <a:r>
              <a:rPr lang="en-US">
                <a:solidFill>
                  <a:schemeClr val="bg2">
                    <a:lumMod val="90000"/>
                  </a:schemeClr>
                </a:solidFill>
              </a:rPr>
              <a:t>CubeSat Kit Example</a:t>
            </a:r>
          </a:p>
        </p:txBody>
      </p:sp>
    </p:spTree>
    <p:extLst>
      <p:ext uri="{BB962C8B-B14F-4D97-AF65-F5344CB8AC3E}">
        <p14:creationId xmlns:p14="http://schemas.microsoft.com/office/powerpoint/2010/main" val="697451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5D141-4B8F-FD08-6C15-5301CFE3F82A}"/>
              </a:ext>
            </a:extLst>
          </p:cNvPr>
          <p:cNvSpPr>
            <a:spLocks noGrp="1"/>
          </p:cNvSpPr>
          <p:nvPr>
            <p:ph type="title"/>
          </p:nvPr>
        </p:nvSpPr>
        <p:spPr/>
        <p:txBody>
          <a:bodyPr/>
          <a:lstStyle/>
          <a:p>
            <a:r>
              <a:rPr lang="en-US"/>
              <a:t>Radio Hardware (TX/RX)</a:t>
            </a:r>
          </a:p>
        </p:txBody>
      </p:sp>
      <p:sp>
        <p:nvSpPr>
          <p:cNvPr id="7" name="Content Placeholder 6">
            <a:extLst>
              <a:ext uri="{FF2B5EF4-FFF2-40B4-BE49-F238E27FC236}">
                <a16:creationId xmlns:a16="http://schemas.microsoft.com/office/drawing/2014/main" id="{4801462A-DCDA-65BE-754D-1FD3BA0B5732}"/>
              </a:ext>
            </a:extLst>
          </p:cNvPr>
          <p:cNvSpPr>
            <a:spLocks noGrp="1"/>
          </p:cNvSpPr>
          <p:nvPr>
            <p:ph idx="1"/>
          </p:nvPr>
        </p:nvSpPr>
        <p:spPr>
          <a:xfrm>
            <a:off x="838199" y="1851575"/>
            <a:ext cx="5747657" cy="4325387"/>
          </a:xfrm>
        </p:spPr>
        <p:txBody>
          <a:bodyPr>
            <a:normAutofit fontScale="92500" lnSpcReduction="10000"/>
          </a:bodyPr>
          <a:lstStyle/>
          <a:p>
            <a:pPr marL="0" indent="0">
              <a:buNone/>
            </a:pPr>
            <a:r>
              <a:rPr lang="en-US" sz="1800">
                <a:solidFill>
                  <a:srgbClr val="000000"/>
                </a:solidFill>
                <a:effectLst/>
              </a:rPr>
              <a:t>Radio Hardware</a:t>
            </a:r>
          </a:p>
          <a:p>
            <a:r>
              <a:rPr lang="en-US" sz="1800">
                <a:solidFill>
                  <a:srgbClr val="000000"/>
                </a:solidFill>
                <a:effectLst/>
              </a:rPr>
              <a:t>Fundamental configuration (major functions)</a:t>
            </a:r>
          </a:p>
          <a:p>
            <a:pPr lvl="1"/>
            <a:r>
              <a:rPr lang="en-US" sz="1600">
                <a:solidFill>
                  <a:srgbClr val="000000"/>
                </a:solidFill>
                <a:effectLst/>
              </a:rPr>
              <a:t>RF power amplify</a:t>
            </a:r>
          </a:p>
          <a:p>
            <a:pPr lvl="1"/>
            <a:r>
              <a:rPr lang="en-US" sz="1600">
                <a:solidFill>
                  <a:srgbClr val="000000"/>
                </a:solidFill>
                <a:effectLst/>
              </a:rPr>
              <a:t>Frequency conversion (upconvert/down-convert)</a:t>
            </a:r>
          </a:p>
          <a:p>
            <a:pPr lvl="1"/>
            <a:r>
              <a:rPr lang="en-US" sz="1600">
                <a:solidFill>
                  <a:srgbClr val="000000"/>
                </a:solidFill>
                <a:effectLst/>
              </a:rPr>
              <a:t>Modulation / demodulation: (D/A conversion or A/D conversion)</a:t>
            </a:r>
          </a:p>
          <a:p>
            <a:r>
              <a:rPr lang="en-US" sz="1800">
                <a:solidFill>
                  <a:srgbClr val="000000"/>
                </a:solidFill>
                <a:effectLst/>
              </a:rPr>
              <a:t>Baseband signal processing</a:t>
            </a:r>
          </a:p>
          <a:p>
            <a:r>
              <a:rPr lang="en-US" sz="1800">
                <a:solidFill>
                  <a:srgbClr val="000000"/>
                </a:solidFill>
                <a:effectLst/>
              </a:rPr>
              <a:t>Make or Buy</a:t>
            </a:r>
          </a:p>
          <a:p>
            <a:pPr lvl="1"/>
            <a:r>
              <a:rPr lang="en-US" sz="1600">
                <a:solidFill>
                  <a:srgbClr val="000000"/>
                </a:solidFill>
                <a:effectLst/>
              </a:rPr>
              <a:t>Make: for mature projects, require experiences on digital, analog and RF)</a:t>
            </a:r>
          </a:p>
          <a:p>
            <a:pPr lvl="1"/>
            <a:r>
              <a:rPr lang="en-US" sz="1600">
                <a:solidFill>
                  <a:srgbClr val="000000"/>
                </a:solidFill>
                <a:effectLst/>
              </a:rPr>
              <a:t>Challenging for first project</a:t>
            </a:r>
          </a:p>
          <a:p>
            <a:pPr lvl="1"/>
            <a:r>
              <a:rPr lang="en-US" sz="1600">
                <a:solidFill>
                  <a:srgbClr val="000000"/>
                </a:solidFill>
                <a:effectLst/>
              </a:rPr>
              <a:t>Higher frequency, higher difficulty</a:t>
            </a:r>
          </a:p>
          <a:p>
            <a:pPr lvl="1"/>
            <a:r>
              <a:rPr lang="en-US" sz="1600">
                <a:solidFill>
                  <a:srgbClr val="000000"/>
                </a:solidFill>
                <a:effectLst/>
              </a:rPr>
              <a:t>Amateur radio operators (HAM)’s support</a:t>
            </a:r>
          </a:p>
          <a:p>
            <a:pPr lvl="1"/>
            <a:r>
              <a:rPr lang="en-US" sz="1600">
                <a:solidFill>
                  <a:srgbClr val="000000"/>
                </a:solidFill>
                <a:effectLst/>
              </a:rPr>
              <a:t>Alternative option: SDR (Software Defined Radio) supported by FPGA</a:t>
            </a:r>
          </a:p>
          <a:p>
            <a:r>
              <a:rPr lang="en-US" sz="1800">
                <a:solidFill>
                  <a:srgbClr val="000000"/>
                </a:solidFill>
                <a:effectLst/>
              </a:rPr>
              <a:t>Buy: CubeSat kit often includes packaged TX/RX</a:t>
            </a:r>
          </a:p>
          <a:p>
            <a:endParaRPr lang="en-US" sz="1800"/>
          </a:p>
        </p:txBody>
      </p:sp>
      <p:pic>
        <p:nvPicPr>
          <p:cNvPr id="9" name="Picture 8">
            <a:extLst>
              <a:ext uri="{FF2B5EF4-FFF2-40B4-BE49-F238E27FC236}">
                <a16:creationId xmlns:a16="http://schemas.microsoft.com/office/drawing/2014/main" id="{11B539D7-BF65-E9D9-2158-39A49459AF56}"/>
              </a:ext>
            </a:extLst>
          </p:cNvPr>
          <p:cNvPicPr>
            <a:picLocks noChangeAspect="1"/>
          </p:cNvPicPr>
          <p:nvPr/>
        </p:nvPicPr>
        <p:blipFill>
          <a:blip r:embed="rId2"/>
          <a:stretch>
            <a:fillRect/>
          </a:stretch>
        </p:blipFill>
        <p:spPr>
          <a:xfrm>
            <a:off x="6472141" y="1851578"/>
            <a:ext cx="5003606" cy="4325386"/>
          </a:xfrm>
          <a:prstGeom prst="rect">
            <a:avLst/>
          </a:prstGeom>
        </p:spPr>
      </p:pic>
      <p:sp>
        <p:nvSpPr>
          <p:cNvPr id="10" name="Slide Number Placeholder 9">
            <a:extLst>
              <a:ext uri="{FF2B5EF4-FFF2-40B4-BE49-F238E27FC236}">
                <a16:creationId xmlns:a16="http://schemas.microsoft.com/office/drawing/2014/main" id="{91BA567B-96A2-AB14-33B3-9413735CCF0B}"/>
              </a:ext>
            </a:extLst>
          </p:cNvPr>
          <p:cNvSpPr>
            <a:spLocks noGrp="1"/>
          </p:cNvSpPr>
          <p:nvPr>
            <p:ph type="sldNum" sz="quarter" idx="12"/>
          </p:nvPr>
        </p:nvSpPr>
        <p:spPr/>
        <p:txBody>
          <a:bodyPr/>
          <a:lstStyle/>
          <a:p>
            <a:fld id="{42181AB3-6DAD-0C49-9F42-929923E4D705}" type="slidenum">
              <a:rPr lang="en-US" smtClean="0"/>
              <a:t>15</a:t>
            </a:fld>
            <a:endParaRPr lang="en-US"/>
          </a:p>
        </p:txBody>
      </p:sp>
    </p:spTree>
    <p:extLst>
      <p:ext uri="{BB962C8B-B14F-4D97-AF65-F5344CB8AC3E}">
        <p14:creationId xmlns:p14="http://schemas.microsoft.com/office/powerpoint/2010/main" val="572475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351BB-7219-2D65-88BC-9C6E7216C511}"/>
              </a:ext>
            </a:extLst>
          </p:cNvPr>
          <p:cNvSpPr>
            <a:spLocks noGrp="1"/>
          </p:cNvSpPr>
          <p:nvPr>
            <p:ph type="title"/>
          </p:nvPr>
        </p:nvSpPr>
        <p:spPr/>
        <p:txBody>
          <a:bodyPr/>
          <a:lstStyle/>
          <a:p>
            <a:r>
              <a:rPr lang="en-US"/>
              <a:t>Radio Hardware (TX/RX)</a:t>
            </a:r>
          </a:p>
        </p:txBody>
      </p:sp>
      <p:sp>
        <p:nvSpPr>
          <p:cNvPr id="3" name="Content Placeholder 2">
            <a:extLst>
              <a:ext uri="{FF2B5EF4-FFF2-40B4-BE49-F238E27FC236}">
                <a16:creationId xmlns:a16="http://schemas.microsoft.com/office/drawing/2014/main" id="{2FD29A4C-4F4B-5663-11EF-EF18A084CECB}"/>
              </a:ext>
            </a:extLst>
          </p:cNvPr>
          <p:cNvSpPr>
            <a:spLocks noGrp="1"/>
          </p:cNvSpPr>
          <p:nvPr>
            <p:ph idx="1"/>
          </p:nvPr>
        </p:nvSpPr>
        <p:spPr>
          <a:xfrm>
            <a:off x="838200" y="1825625"/>
            <a:ext cx="5614643" cy="4667250"/>
          </a:xfrm>
        </p:spPr>
        <p:txBody>
          <a:bodyPr>
            <a:normAutofit fontScale="62500" lnSpcReduction="20000"/>
          </a:bodyPr>
          <a:lstStyle/>
          <a:p>
            <a:r>
              <a:rPr lang="en-US">
                <a:solidFill>
                  <a:srgbClr val="000000"/>
                </a:solidFill>
                <a:effectLst/>
              </a:rPr>
              <a:t>TX (Transmitter)</a:t>
            </a:r>
          </a:p>
          <a:p>
            <a:pPr lvl="1"/>
            <a:r>
              <a:rPr lang="en-US" b="1">
                <a:solidFill>
                  <a:srgbClr val="000000"/>
                </a:solidFill>
                <a:effectLst/>
              </a:rPr>
              <a:t>Transmit power </a:t>
            </a:r>
            <a:r>
              <a:rPr lang="en-US">
                <a:solidFill>
                  <a:srgbClr val="000000"/>
                </a:solidFill>
                <a:effectLst/>
              </a:rPr>
              <a:t>[W]</a:t>
            </a:r>
          </a:p>
          <a:p>
            <a:pPr lvl="1"/>
            <a:r>
              <a:rPr lang="en-US" b="1">
                <a:solidFill>
                  <a:srgbClr val="000000"/>
                </a:solidFill>
                <a:effectLst/>
              </a:rPr>
              <a:t>Frequency stability </a:t>
            </a:r>
            <a:r>
              <a:rPr lang="en-US">
                <a:solidFill>
                  <a:srgbClr val="000000"/>
                </a:solidFill>
                <a:effectLst/>
              </a:rPr>
              <a:t>[Hz/</a:t>
            </a:r>
            <a:r>
              <a:rPr lang="en-US" err="1">
                <a:solidFill>
                  <a:srgbClr val="000000"/>
                </a:solidFill>
                <a:effectLst/>
              </a:rPr>
              <a:t>degC</a:t>
            </a:r>
            <a:r>
              <a:rPr lang="en-US">
                <a:solidFill>
                  <a:srgbClr val="000000"/>
                </a:solidFill>
                <a:effectLst/>
              </a:rPr>
              <a:t>] or [ppm]</a:t>
            </a:r>
          </a:p>
          <a:p>
            <a:pPr lvl="1"/>
            <a:r>
              <a:rPr lang="en-US" b="1">
                <a:solidFill>
                  <a:srgbClr val="000000"/>
                </a:solidFill>
                <a:effectLst/>
              </a:rPr>
              <a:t>Bitrate</a:t>
            </a:r>
            <a:r>
              <a:rPr lang="en-US">
                <a:solidFill>
                  <a:srgbClr val="000000"/>
                </a:solidFill>
                <a:effectLst/>
              </a:rPr>
              <a:t> </a:t>
            </a:r>
            <a:r>
              <a:rPr lang="en-US">
                <a:solidFill>
                  <a:srgbClr val="000000"/>
                </a:solidFill>
              </a:rPr>
              <a:t>(</a:t>
            </a:r>
            <a:r>
              <a:rPr lang="en-US">
                <a:solidFill>
                  <a:srgbClr val="000000"/>
                </a:solidFill>
                <a:effectLst/>
              </a:rPr>
              <a:t>bps)</a:t>
            </a:r>
          </a:p>
          <a:p>
            <a:pPr lvl="1"/>
            <a:r>
              <a:rPr lang="en-US">
                <a:solidFill>
                  <a:srgbClr val="000000"/>
                </a:solidFill>
                <a:effectLst/>
              </a:rPr>
              <a:t>Modulation</a:t>
            </a:r>
          </a:p>
          <a:p>
            <a:pPr lvl="1"/>
            <a:r>
              <a:rPr lang="en-US" b="1">
                <a:solidFill>
                  <a:srgbClr val="000000"/>
                </a:solidFill>
                <a:effectLst/>
              </a:rPr>
              <a:t>Power efficiency  </a:t>
            </a:r>
            <a:r>
              <a:rPr lang="en-US">
                <a:solidFill>
                  <a:srgbClr val="000000"/>
                </a:solidFill>
                <a:effectLst/>
              </a:rPr>
              <a:t>(%)</a:t>
            </a:r>
            <a:br>
              <a:rPr lang="en-US">
                <a:solidFill>
                  <a:srgbClr val="000000"/>
                </a:solidFill>
                <a:effectLst/>
              </a:rPr>
            </a:br>
            <a:r>
              <a:rPr lang="en-US">
                <a:solidFill>
                  <a:srgbClr val="000000"/>
                </a:solidFill>
                <a:effectLst/>
              </a:rPr>
              <a:t>(= transmit power / power consumption of module)</a:t>
            </a:r>
          </a:p>
          <a:p>
            <a:endParaRPr lang="en-US">
              <a:solidFill>
                <a:srgbClr val="000000"/>
              </a:solidFill>
              <a:effectLst/>
            </a:endParaRPr>
          </a:p>
          <a:p>
            <a:r>
              <a:rPr lang="en-US">
                <a:solidFill>
                  <a:srgbClr val="000000"/>
                </a:solidFill>
                <a:effectLst/>
              </a:rPr>
              <a:t>RX (Receiver)</a:t>
            </a:r>
          </a:p>
          <a:p>
            <a:pPr lvl="1"/>
            <a:r>
              <a:rPr lang="en-US" b="1">
                <a:solidFill>
                  <a:srgbClr val="000000"/>
                </a:solidFill>
                <a:effectLst/>
              </a:rPr>
              <a:t>Sensitivity</a:t>
            </a:r>
            <a:r>
              <a:rPr lang="en-US">
                <a:solidFill>
                  <a:srgbClr val="000000"/>
                </a:solidFill>
                <a:effectLst/>
              </a:rPr>
              <a:t>  (</a:t>
            </a:r>
            <a:r>
              <a:rPr lang="en-US" err="1">
                <a:solidFill>
                  <a:srgbClr val="000000"/>
                </a:solidFill>
                <a:effectLst/>
              </a:rPr>
              <a:t>dBuV</a:t>
            </a:r>
            <a:r>
              <a:rPr lang="en-US">
                <a:solidFill>
                  <a:srgbClr val="000000"/>
                </a:solidFill>
              </a:rPr>
              <a:t>)</a:t>
            </a:r>
            <a:r>
              <a:rPr lang="en-US">
                <a:solidFill>
                  <a:srgbClr val="000000"/>
                </a:solidFill>
                <a:effectLst/>
              </a:rPr>
              <a:t> or (dBm</a:t>
            </a:r>
            <a:r>
              <a:rPr lang="en-US">
                <a:solidFill>
                  <a:srgbClr val="000000"/>
                </a:solidFill>
              </a:rPr>
              <a:t>)</a:t>
            </a:r>
            <a:endParaRPr lang="en-US">
              <a:solidFill>
                <a:srgbClr val="000000"/>
              </a:solidFill>
              <a:effectLst/>
            </a:endParaRPr>
          </a:p>
          <a:p>
            <a:pPr lvl="1"/>
            <a:r>
              <a:rPr lang="en-US" b="1">
                <a:solidFill>
                  <a:srgbClr val="000000"/>
                </a:solidFill>
                <a:effectLst/>
              </a:rPr>
              <a:t>RSSI</a:t>
            </a:r>
            <a:r>
              <a:rPr lang="en-US">
                <a:solidFill>
                  <a:srgbClr val="000000"/>
                </a:solidFill>
                <a:effectLst/>
              </a:rPr>
              <a:t> (received signal strength intensity) [dBm/V]</a:t>
            </a:r>
          </a:p>
          <a:p>
            <a:pPr lvl="1"/>
            <a:r>
              <a:rPr lang="en-US">
                <a:solidFill>
                  <a:srgbClr val="000000"/>
                </a:solidFill>
                <a:effectLst/>
              </a:rPr>
              <a:t>Modulation</a:t>
            </a:r>
          </a:p>
          <a:p>
            <a:endParaRPr lang="en-US">
              <a:solidFill>
                <a:srgbClr val="000000"/>
              </a:solidFill>
              <a:effectLst/>
            </a:endParaRPr>
          </a:p>
          <a:p>
            <a:r>
              <a:rPr lang="en-US">
                <a:solidFill>
                  <a:srgbClr val="000000"/>
                </a:solidFill>
                <a:effectLst/>
              </a:rPr>
              <a:t>Common</a:t>
            </a:r>
          </a:p>
          <a:p>
            <a:pPr lvl="1"/>
            <a:r>
              <a:rPr lang="en-US">
                <a:solidFill>
                  <a:srgbClr val="000000"/>
                </a:solidFill>
                <a:effectLst/>
              </a:rPr>
              <a:t>Operational temperature range (</a:t>
            </a:r>
            <a:r>
              <a:rPr lang="en-US" err="1">
                <a:solidFill>
                  <a:srgbClr val="000000"/>
                </a:solidFill>
                <a:effectLst/>
              </a:rPr>
              <a:t>degC</a:t>
            </a:r>
            <a:r>
              <a:rPr lang="en-US">
                <a:solidFill>
                  <a:srgbClr val="000000"/>
                </a:solidFill>
              </a:rPr>
              <a:t>)</a:t>
            </a:r>
            <a:endParaRPr lang="en-US">
              <a:solidFill>
                <a:srgbClr val="000000"/>
              </a:solidFill>
              <a:effectLst/>
            </a:endParaRPr>
          </a:p>
          <a:p>
            <a:pPr lvl="1"/>
            <a:r>
              <a:rPr lang="en-US">
                <a:solidFill>
                  <a:srgbClr val="000000"/>
                </a:solidFill>
                <a:effectLst/>
              </a:rPr>
              <a:t>Operational voltage [V] ex) +5.0V or +3.3V</a:t>
            </a:r>
          </a:p>
          <a:p>
            <a:pPr lvl="1"/>
            <a:r>
              <a:rPr lang="en-US">
                <a:solidFill>
                  <a:srgbClr val="000000"/>
                </a:solidFill>
                <a:effectLst/>
              </a:rPr>
              <a:t>Power consumption [W]</a:t>
            </a:r>
          </a:p>
          <a:p>
            <a:pPr lvl="1"/>
            <a:r>
              <a:rPr lang="en-US">
                <a:solidFill>
                  <a:srgbClr val="000000"/>
                </a:solidFill>
                <a:effectLst/>
              </a:rPr>
              <a:t>Dimensions [mm]</a:t>
            </a:r>
          </a:p>
          <a:p>
            <a:pPr lvl="1"/>
            <a:r>
              <a:rPr lang="en-US">
                <a:solidFill>
                  <a:srgbClr val="000000"/>
                </a:solidFill>
                <a:effectLst/>
              </a:rPr>
              <a:t>Mass [g]</a:t>
            </a:r>
          </a:p>
          <a:p>
            <a:endParaRPr lang="en-US"/>
          </a:p>
        </p:txBody>
      </p:sp>
      <p:pic>
        <p:nvPicPr>
          <p:cNvPr id="5" name="Picture 4">
            <a:extLst>
              <a:ext uri="{FF2B5EF4-FFF2-40B4-BE49-F238E27FC236}">
                <a16:creationId xmlns:a16="http://schemas.microsoft.com/office/drawing/2014/main" id="{EB52F1C0-E1D9-3077-E8A2-C0E2493A9C81}"/>
              </a:ext>
            </a:extLst>
          </p:cNvPr>
          <p:cNvPicPr>
            <a:picLocks noChangeAspect="1"/>
          </p:cNvPicPr>
          <p:nvPr/>
        </p:nvPicPr>
        <p:blipFill>
          <a:blip r:embed="rId2"/>
          <a:stretch>
            <a:fillRect/>
          </a:stretch>
        </p:blipFill>
        <p:spPr>
          <a:xfrm>
            <a:off x="6452842" y="1732990"/>
            <a:ext cx="5205757" cy="4634755"/>
          </a:xfrm>
          <a:prstGeom prst="rect">
            <a:avLst/>
          </a:prstGeom>
        </p:spPr>
      </p:pic>
      <p:sp>
        <p:nvSpPr>
          <p:cNvPr id="6" name="Slide Number Placeholder 5">
            <a:extLst>
              <a:ext uri="{FF2B5EF4-FFF2-40B4-BE49-F238E27FC236}">
                <a16:creationId xmlns:a16="http://schemas.microsoft.com/office/drawing/2014/main" id="{70D057F9-98D9-D4AF-2713-DCBA94897786}"/>
              </a:ext>
            </a:extLst>
          </p:cNvPr>
          <p:cNvSpPr>
            <a:spLocks noGrp="1"/>
          </p:cNvSpPr>
          <p:nvPr>
            <p:ph type="sldNum" sz="quarter" idx="12"/>
          </p:nvPr>
        </p:nvSpPr>
        <p:spPr/>
        <p:txBody>
          <a:bodyPr/>
          <a:lstStyle/>
          <a:p>
            <a:fld id="{42181AB3-6DAD-0C49-9F42-929923E4D705}" type="slidenum">
              <a:rPr lang="en-US" smtClean="0"/>
              <a:t>16</a:t>
            </a:fld>
            <a:endParaRPr lang="en-US"/>
          </a:p>
        </p:txBody>
      </p:sp>
    </p:spTree>
    <p:extLst>
      <p:ext uri="{BB962C8B-B14F-4D97-AF65-F5344CB8AC3E}">
        <p14:creationId xmlns:p14="http://schemas.microsoft.com/office/powerpoint/2010/main" val="3808100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55D0F-B95E-4BFF-3F98-77D8368CE452}"/>
              </a:ext>
            </a:extLst>
          </p:cNvPr>
          <p:cNvSpPr>
            <a:spLocks noGrp="1"/>
          </p:cNvSpPr>
          <p:nvPr>
            <p:ph type="title"/>
          </p:nvPr>
        </p:nvSpPr>
        <p:spPr/>
        <p:txBody>
          <a:bodyPr/>
          <a:lstStyle/>
          <a:p>
            <a:r>
              <a:rPr lang="en-US"/>
              <a:t>Radio Hardware (TX/RX)</a:t>
            </a:r>
          </a:p>
        </p:txBody>
      </p:sp>
      <p:sp>
        <p:nvSpPr>
          <p:cNvPr id="3" name="Content Placeholder 2">
            <a:extLst>
              <a:ext uri="{FF2B5EF4-FFF2-40B4-BE49-F238E27FC236}">
                <a16:creationId xmlns:a16="http://schemas.microsoft.com/office/drawing/2014/main" id="{7678EB01-AC7C-0A71-296D-B00ECDA31727}"/>
              </a:ext>
            </a:extLst>
          </p:cNvPr>
          <p:cNvSpPr>
            <a:spLocks noGrp="1"/>
          </p:cNvSpPr>
          <p:nvPr>
            <p:ph idx="1"/>
          </p:nvPr>
        </p:nvSpPr>
        <p:spPr>
          <a:xfrm>
            <a:off x="677892" y="1725158"/>
            <a:ext cx="6558104" cy="4631192"/>
          </a:xfrm>
        </p:spPr>
        <p:txBody>
          <a:bodyPr>
            <a:normAutofit fontScale="62500" lnSpcReduction="20000"/>
          </a:bodyPr>
          <a:lstStyle/>
          <a:p>
            <a:pPr marL="0" indent="0">
              <a:buNone/>
            </a:pPr>
            <a:r>
              <a:rPr lang="en-US">
                <a:solidFill>
                  <a:srgbClr val="000000"/>
                </a:solidFill>
                <a:effectLst/>
              </a:rPr>
              <a:t>Key Design Points of RF Components</a:t>
            </a:r>
          </a:p>
          <a:p>
            <a:r>
              <a:rPr lang="en-US">
                <a:solidFill>
                  <a:srgbClr val="000000"/>
                </a:solidFill>
                <a:effectLst/>
              </a:rPr>
              <a:t>Circuit </a:t>
            </a:r>
            <a:r>
              <a:rPr lang="en-US" b="1">
                <a:solidFill>
                  <a:srgbClr val="000000"/>
                </a:solidFill>
                <a:effectLst/>
              </a:rPr>
              <a:t>impedance</a:t>
            </a:r>
            <a:r>
              <a:rPr lang="en-US">
                <a:solidFill>
                  <a:srgbClr val="000000"/>
                </a:solidFill>
                <a:effectLst/>
              </a:rPr>
              <a:t> consideration:</a:t>
            </a:r>
          </a:p>
          <a:p>
            <a:pPr lvl="1"/>
            <a:r>
              <a:rPr lang="en-US">
                <a:solidFill>
                  <a:srgbClr val="000000"/>
                </a:solidFill>
                <a:effectLst/>
              </a:rPr>
              <a:t>Dimensions and shape of signal line pattern on PCB should be designed with consideration for properties corresponding to wavelength of RF Signal</a:t>
            </a:r>
          </a:p>
          <a:p>
            <a:r>
              <a:rPr lang="en-US" b="1">
                <a:solidFill>
                  <a:srgbClr val="000000"/>
                </a:solidFill>
                <a:effectLst/>
              </a:rPr>
              <a:t>Shielding</a:t>
            </a:r>
            <a:r>
              <a:rPr lang="en-US">
                <a:solidFill>
                  <a:srgbClr val="000000"/>
                </a:solidFill>
                <a:effectLst/>
              </a:rPr>
              <a:t> to improve S/N (signal-to-noise Ratio)</a:t>
            </a:r>
          </a:p>
          <a:p>
            <a:r>
              <a:rPr lang="en-US" b="1">
                <a:solidFill>
                  <a:srgbClr val="000000"/>
                </a:solidFill>
                <a:effectLst/>
              </a:rPr>
              <a:t>Connector selection </a:t>
            </a:r>
            <a:r>
              <a:rPr lang="en-US">
                <a:solidFill>
                  <a:srgbClr val="000000"/>
                </a:solidFill>
                <a:effectLst/>
              </a:rPr>
              <a:t>corresponding to the frequency</a:t>
            </a:r>
          </a:p>
          <a:p>
            <a:r>
              <a:rPr lang="en-US">
                <a:solidFill>
                  <a:srgbClr val="000000"/>
                </a:solidFill>
                <a:effectLst/>
              </a:rPr>
              <a:t>Signal line </a:t>
            </a:r>
            <a:r>
              <a:rPr lang="en-US" b="1">
                <a:solidFill>
                  <a:srgbClr val="000000"/>
                </a:solidFill>
                <a:effectLst/>
              </a:rPr>
              <a:t>filtering</a:t>
            </a:r>
            <a:r>
              <a:rPr lang="en-US">
                <a:solidFill>
                  <a:srgbClr val="000000"/>
                </a:solidFill>
                <a:effectLst/>
              </a:rPr>
              <a:t> and power line decoupling to reduce noise effect from/to system</a:t>
            </a:r>
          </a:p>
          <a:p>
            <a:pPr marL="0" indent="0">
              <a:buNone/>
            </a:pPr>
            <a:endParaRPr lang="en-US">
              <a:solidFill>
                <a:srgbClr val="000000"/>
              </a:solidFill>
              <a:effectLst/>
            </a:endParaRPr>
          </a:p>
          <a:p>
            <a:pPr marL="0" indent="0">
              <a:buNone/>
            </a:pPr>
            <a:r>
              <a:rPr lang="en-US">
                <a:solidFill>
                  <a:srgbClr val="000000"/>
                </a:solidFill>
                <a:effectLst/>
              </a:rPr>
              <a:t>Testing Key Points of RF Components</a:t>
            </a:r>
          </a:p>
          <a:p>
            <a:r>
              <a:rPr lang="en-US">
                <a:solidFill>
                  <a:srgbClr val="000000"/>
                </a:solidFill>
                <a:effectLst/>
              </a:rPr>
              <a:t>TX frequency stability (corresponding to operational temp)</a:t>
            </a:r>
          </a:p>
          <a:p>
            <a:r>
              <a:rPr lang="en-US">
                <a:solidFill>
                  <a:srgbClr val="000000"/>
                </a:solidFill>
                <a:effectLst/>
              </a:rPr>
              <a:t>TX power stability (corresponding to operational temp)</a:t>
            </a:r>
          </a:p>
          <a:p>
            <a:r>
              <a:rPr lang="en-US">
                <a:solidFill>
                  <a:srgbClr val="000000"/>
                </a:solidFill>
                <a:effectLst/>
              </a:rPr>
              <a:t>RX frequency stability (corresponding to operational temp)</a:t>
            </a:r>
          </a:p>
          <a:p>
            <a:r>
              <a:rPr lang="en-US">
                <a:solidFill>
                  <a:srgbClr val="000000"/>
                </a:solidFill>
                <a:effectLst/>
              </a:rPr>
              <a:t>RX sensitivity stability (corresponding to operational temp)</a:t>
            </a:r>
          </a:p>
          <a:p>
            <a:r>
              <a:rPr lang="en-US">
                <a:solidFill>
                  <a:srgbClr val="000000"/>
                </a:solidFill>
                <a:effectLst/>
              </a:rPr>
              <a:t>TX/RX combined operation (TX’s effect to RX: EMC/EMI)</a:t>
            </a:r>
          </a:p>
          <a:p>
            <a:endParaRPr lang="en-US"/>
          </a:p>
        </p:txBody>
      </p:sp>
      <p:pic>
        <p:nvPicPr>
          <p:cNvPr id="5" name="Picture 4">
            <a:extLst>
              <a:ext uri="{FF2B5EF4-FFF2-40B4-BE49-F238E27FC236}">
                <a16:creationId xmlns:a16="http://schemas.microsoft.com/office/drawing/2014/main" id="{8B620578-6B69-4CC7-730C-1BCA59BF8942}"/>
              </a:ext>
            </a:extLst>
          </p:cNvPr>
          <p:cNvPicPr>
            <a:picLocks noChangeAspect="1"/>
          </p:cNvPicPr>
          <p:nvPr/>
        </p:nvPicPr>
        <p:blipFill>
          <a:blip r:embed="rId2"/>
          <a:stretch>
            <a:fillRect/>
          </a:stretch>
        </p:blipFill>
        <p:spPr>
          <a:xfrm>
            <a:off x="7235996" y="1690688"/>
            <a:ext cx="4278112" cy="4486275"/>
          </a:xfrm>
          <a:prstGeom prst="rect">
            <a:avLst/>
          </a:prstGeom>
        </p:spPr>
      </p:pic>
      <p:sp>
        <p:nvSpPr>
          <p:cNvPr id="6" name="Slide Number Placeholder 5">
            <a:extLst>
              <a:ext uri="{FF2B5EF4-FFF2-40B4-BE49-F238E27FC236}">
                <a16:creationId xmlns:a16="http://schemas.microsoft.com/office/drawing/2014/main" id="{649CB533-54DB-F26E-1F0A-E24BE233C530}"/>
              </a:ext>
            </a:extLst>
          </p:cNvPr>
          <p:cNvSpPr>
            <a:spLocks noGrp="1"/>
          </p:cNvSpPr>
          <p:nvPr>
            <p:ph type="sldNum" sz="quarter" idx="12"/>
          </p:nvPr>
        </p:nvSpPr>
        <p:spPr/>
        <p:txBody>
          <a:bodyPr/>
          <a:lstStyle/>
          <a:p>
            <a:fld id="{42181AB3-6DAD-0C49-9F42-929923E4D705}" type="slidenum">
              <a:rPr lang="en-US" smtClean="0"/>
              <a:t>17</a:t>
            </a:fld>
            <a:endParaRPr lang="en-US"/>
          </a:p>
        </p:txBody>
      </p:sp>
    </p:spTree>
    <p:extLst>
      <p:ext uri="{BB962C8B-B14F-4D97-AF65-F5344CB8AC3E}">
        <p14:creationId xmlns:p14="http://schemas.microsoft.com/office/powerpoint/2010/main" val="24287686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C713A-15AB-88ED-1CC0-0ACD21B94410}"/>
              </a:ext>
            </a:extLst>
          </p:cNvPr>
          <p:cNvSpPr>
            <a:spLocks noGrp="1"/>
          </p:cNvSpPr>
          <p:nvPr>
            <p:ph type="title"/>
          </p:nvPr>
        </p:nvSpPr>
        <p:spPr/>
        <p:txBody>
          <a:bodyPr/>
          <a:lstStyle/>
          <a:p>
            <a:r>
              <a:rPr lang="en-US"/>
              <a:t>Radio Hardware (TX/RX)</a:t>
            </a:r>
          </a:p>
        </p:txBody>
      </p:sp>
      <p:sp>
        <p:nvSpPr>
          <p:cNvPr id="3" name="Content Placeholder 2">
            <a:extLst>
              <a:ext uri="{FF2B5EF4-FFF2-40B4-BE49-F238E27FC236}">
                <a16:creationId xmlns:a16="http://schemas.microsoft.com/office/drawing/2014/main" id="{B14B21D1-117E-9BC8-8AEB-51A2FF9E572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3212C39-A305-87FF-AC0C-97C7928EB8DA}"/>
              </a:ext>
            </a:extLst>
          </p:cNvPr>
          <p:cNvPicPr>
            <a:picLocks noChangeAspect="1"/>
          </p:cNvPicPr>
          <p:nvPr/>
        </p:nvPicPr>
        <p:blipFill>
          <a:blip r:embed="rId2"/>
          <a:stretch>
            <a:fillRect/>
          </a:stretch>
        </p:blipFill>
        <p:spPr>
          <a:xfrm>
            <a:off x="838200" y="1825625"/>
            <a:ext cx="4907133" cy="4078401"/>
          </a:xfrm>
          <a:prstGeom prst="rect">
            <a:avLst/>
          </a:prstGeom>
        </p:spPr>
      </p:pic>
      <p:pic>
        <p:nvPicPr>
          <p:cNvPr id="5" name="Picture 4">
            <a:extLst>
              <a:ext uri="{FF2B5EF4-FFF2-40B4-BE49-F238E27FC236}">
                <a16:creationId xmlns:a16="http://schemas.microsoft.com/office/drawing/2014/main" id="{9F386FAA-0B9C-C6D3-7670-C0F328CB7993}"/>
              </a:ext>
            </a:extLst>
          </p:cNvPr>
          <p:cNvPicPr>
            <a:picLocks noChangeAspect="1"/>
          </p:cNvPicPr>
          <p:nvPr/>
        </p:nvPicPr>
        <p:blipFill>
          <a:blip r:embed="rId3"/>
          <a:stretch>
            <a:fillRect/>
          </a:stretch>
        </p:blipFill>
        <p:spPr>
          <a:xfrm>
            <a:off x="5936492" y="1866255"/>
            <a:ext cx="5417308" cy="4860099"/>
          </a:xfrm>
          <a:prstGeom prst="rect">
            <a:avLst/>
          </a:prstGeom>
        </p:spPr>
      </p:pic>
      <p:sp>
        <p:nvSpPr>
          <p:cNvPr id="6" name="Slide Number Placeholder 5">
            <a:extLst>
              <a:ext uri="{FF2B5EF4-FFF2-40B4-BE49-F238E27FC236}">
                <a16:creationId xmlns:a16="http://schemas.microsoft.com/office/drawing/2014/main" id="{781938AA-5DFF-37D6-FE09-AD56DBA31ADB}"/>
              </a:ext>
            </a:extLst>
          </p:cNvPr>
          <p:cNvSpPr>
            <a:spLocks noGrp="1"/>
          </p:cNvSpPr>
          <p:nvPr>
            <p:ph type="sldNum" sz="quarter" idx="12"/>
          </p:nvPr>
        </p:nvSpPr>
        <p:spPr/>
        <p:txBody>
          <a:bodyPr/>
          <a:lstStyle/>
          <a:p>
            <a:fld id="{42181AB3-6DAD-0C49-9F42-929923E4D705}" type="slidenum">
              <a:rPr lang="en-US" smtClean="0"/>
              <a:t>18</a:t>
            </a:fld>
            <a:endParaRPr lang="en-US"/>
          </a:p>
        </p:txBody>
      </p:sp>
    </p:spTree>
    <p:extLst>
      <p:ext uri="{BB962C8B-B14F-4D97-AF65-F5344CB8AC3E}">
        <p14:creationId xmlns:p14="http://schemas.microsoft.com/office/powerpoint/2010/main" val="3110895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C2C81-E496-A7DE-8A9E-6B1E16EA4B27}"/>
              </a:ext>
            </a:extLst>
          </p:cNvPr>
          <p:cNvSpPr>
            <a:spLocks noGrp="1"/>
          </p:cNvSpPr>
          <p:nvPr>
            <p:ph type="title"/>
          </p:nvPr>
        </p:nvSpPr>
        <p:spPr/>
        <p:txBody>
          <a:bodyPr/>
          <a:lstStyle/>
          <a:p>
            <a:r>
              <a:rPr lang="en-US"/>
              <a:t>Link Budget</a:t>
            </a:r>
          </a:p>
        </p:txBody>
      </p:sp>
      <p:sp>
        <p:nvSpPr>
          <p:cNvPr id="3" name="Slide Number Placeholder 2">
            <a:extLst>
              <a:ext uri="{FF2B5EF4-FFF2-40B4-BE49-F238E27FC236}">
                <a16:creationId xmlns:a16="http://schemas.microsoft.com/office/drawing/2014/main" id="{151A11B9-B10D-46B9-2DDA-9D960DAF6AD8}"/>
              </a:ext>
            </a:extLst>
          </p:cNvPr>
          <p:cNvSpPr>
            <a:spLocks noGrp="1"/>
          </p:cNvSpPr>
          <p:nvPr>
            <p:ph type="sldNum" sz="quarter" idx="12"/>
          </p:nvPr>
        </p:nvSpPr>
        <p:spPr/>
        <p:txBody>
          <a:bodyPr/>
          <a:lstStyle/>
          <a:p>
            <a:fld id="{42181AB3-6DAD-0C49-9F42-929923E4D705}" type="slidenum">
              <a:rPr lang="en-US" smtClean="0"/>
              <a:t>19</a:t>
            </a:fld>
            <a:endParaRPr lang="en-US"/>
          </a:p>
        </p:txBody>
      </p:sp>
      <p:sp>
        <p:nvSpPr>
          <p:cNvPr id="6" name="Content Placeholder 5">
            <a:extLst>
              <a:ext uri="{FF2B5EF4-FFF2-40B4-BE49-F238E27FC236}">
                <a16:creationId xmlns:a16="http://schemas.microsoft.com/office/drawing/2014/main" id="{6BF14EA5-F9A3-FBE9-1EEB-426CEF267299}"/>
              </a:ext>
            </a:extLst>
          </p:cNvPr>
          <p:cNvSpPr>
            <a:spLocks noGrp="1"/>
          </p:cNvSpPr>
          <p:nvPr>
            <p:ph idx="1"/>
          </p:nvPr>
        </p:nvSpPr>
        <p:spPr>
          <a:xfrm>
            <a:off x="838200" y="1723751"/>
            <a:ext cx="10515600" cy="2732625"/>
          </a:xfrm>
        </p:spPr>
        <p:txBody>
          <a:bodyPr>
            <a:normAutofit fontScale="70000" lnSpcReduction="20000"/>
          </a:bodyPr>
          <a:lstStyle/>
          <a:p>
            <a:r>
              <a:rPr lang="en-US"/>
              <a:t>The communication channel in both directions between the satellite and ground station need to be carefully designed.</a:t>
            </a:r>
          </a:p>
          <a:p>
            <a:r>
              <a:rPr lang="en-US"/>
              <a:t>The received RF signal power at receivers shall be strong enough for a stable communication. </a:t>
            </a:r>
            <a:br>
              <a:rPr lang="en-US"/>
            </a:br>
            <a:r>
              <a:rPr lang="en-US">
                <a:solidFill>
                  <a:srgbClr val="C00000"/>
                </a:solidFill>
              </a:rPr>
              <a:t>(Ensure a sufficient link margin!)</a:t>
            </a:r>
          </a:p>
          <a:p>
            <a:r>
              <a:rPr lang="en-US"/>
              <a:t>The </a:t>
            </a:r>
            <a:r>
              <a:rPr lang="en-US" b="1"/>
              <a:t>link budget </a:t>
            </a:r>
            <a:r>
              <a:rPr lang="en-US"/>
              <a:t>is the relationship between (1) data rate, (2) antenna size, (3) propagation path length, (4) transmitter power, and (5) losses through the communication channels.</a:t>
            </a:r>
          </a:p>
          <a:p>
            <a:r>
              <a:rPr lang="en-US"/>
              <a:t>The propagation path between the satellite and the ground station is the longest at lower elevation angles (at the beginning and the end of the satellite contact), which is one of the design criteria for the link budget design.</a:t>
            </a:r>
          </a:p>
        </p:txBody>
      </p:sp>
      <p:pic>
        <p:nvPicPr>
          <p:cNvPr id="7" name="Picture 6">
            <a:extLst>
              <a:ext uri="{FF2B5EF4-FFF2-40B4-BE49-F238E27FC236}">
                <a16:creationId xmlns:a16="http://schemas.microsoft.com/office/drawing/2014/main" id="{F88E1761-73ED-452E-D0F3-C0BDAA813B13}"/>
              </a:ext>
            </a:extLst>
          </p:cNvPr>
          <p:cNvPicPr>
            <a:picLocks noChangeAspect="1"/>
          </p:cNvPicPr>
          <p:nvPr/>
        </p:nvPicPr>
        <p:blipFill>
          <a:blip r:embed="rId3"/>
          <a:stretch>
            <a:fillRect/>
          </a:stretch>
        </p:blipFill>
        <p:spPr>
          <a:xfrm>
            <a:off x="2099797" y="4489439"/>
            <a:ext cx="7772400" cy="2182988"/>
          </a:xfrm>
          <a:prstGeom prst="rect">
            <a:avLst/>
          </a:prstGeom>
        </p:spPr>
      </p:pic>
    </p:spTree>
    <p:extLst>
      <p:ext uri="{BB962C8B-B14F-4D97-AF65-F5344CB8AC3E}">
        <p14:creationId xmlns:p14="http://schemas.microsoft.com/office/powerpoint/2010/main" val="1329013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DC739-8C3F-2E09-64B0-612F472D6948}"/>
              </a:ext>
            </a:extLst>
          </p:cNvPr>
          <p:cNvSpPr>
            <a:spLocks noGrp="1"/>
          </p:cNvSpPr>
          <p:nvPr>
            <p:ph type="title"/>
          </p:nvPr>
        </p:nvSpPr>
        <p:spPr/>
        <p:txBody>
          <a:bodyPr/>
          <a:lstStyle/>
          <a:p>
            <a:r>
              <a:rPr lang="en-US"/>
              <a:t>RF Communication For CubeSat</a:t>
            </a:r>
          </a:p>
        </p:txBody>
      </p:sp>
      <p:sp>
        <p:nvSpPr>
          <p:cNvPr id="3" name="Content Placeholder 2">
            <a:extLst>
              <a:ext uri="{FF2B5EF4-FFF2-40B4-BE49-F238E27FC236}">
                <a16:creationId xmlns:a16="http://schemas.microsoft.com/office/drawing/2014/main" id="{6167EE24-8732-0F76-C354-55CC009516A5}"/>
              </a:ext>
            </a:extLst>
          </p:cNvPr>
          <p:cNvSpPr>
            <a:spLocks noGrp="1"/>
          </p:cNvSpPr>
          <p:nvPr>
            <p:ph idx="1"/>
          </p:nvPr>
        </p:nvSpPr>
        <p:spPr>
          <a:xfrm>
            <a:off x="838200" y="1479853"/>
            <a:ext cx="6203731" cy="4459561"/>
          </a:xfrm>
        </p:spPr>
        <p:txBody>
          <a:bodyPr>
            <a:normAutofit fontScale="77500" lnSpcReduction="20000"/>
          </a:bodyPr>
          <a:lstStyle/>
          <a:p>
            <a:r>
              <a:rPr lang="en-US"/>
              <a:t>RF communication subsystem is the most powerful and mature option to get information or send command from/to long distance</a:t>
            </a:r>
          </a:p>
          <a:p>
            <a:r>
              <a:rPr lang="en-US"/>
              <a:t>Communication subsystem’s responsibility = very long-term activity</a:t>
            </a:r>
            <a:br>
              <a:rPr lang="en-US"/>
            </a:br>
            <a:r>
              <a:rPr lang="en-US"/>
              <a:t>(Start with comm, finish with comm)</a:t>
            </a:r>
          </a:p>
          <a:p>
            <a:pPr lvl="1"/>
            <a:r>
              <a:rPr lang="en-US"/>
              <a:t>Satellite project start from frequency coordination, and radio station license coordination</a:t>
            </a:r>
          </a:p>
          <a:p>
            <a:pPr lvl="1"/>
            <a:r>
              <a:rPr lang="en-US"/>
              <a:t>Satellite project finish with sending RF transmit termination command</a:t>
            </a:r>
          </a:p>
          <a:p>
            <a:r>
              <a:rPr lang="en-US"/>
              <a:t>In the case of entry/research project, amateur station (UHF/VHF) is commonly considered</a:t>
            </a:r>
          </a:p>
          <a:p>
            <a:r>
              <a:rPr lang="en-US"/>
              <a:t>Higher bands (S-band/X-band) are considered for matured project (like Earth Observation, Science Mission)</a:t>
            </a:r>
          </a:p>
        </p:txBody>
      </p:sp>
      <p:pic>
        <p:nvPicPr>
          <p:cNvPr id="4" name="1000018125">
            <a:hlinkClick r:id="" action="ppaction://media"/>
            <a:extLst>
              <a:ext uri="{FF2B5EF4-FFF2-40B4-BE49-F238E27FC236}">
                <a16:creationId xmlns:a16="http://schemas.microsoft.com/office/drawing/2014/main" id="{52A70D1D-DEF8-91FB-EAD9-4FE290A3B7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94033" y="1479853"/>
            <a:ext cx="3759767" cy="5013022"/>
          </a:xfrm>
          <a:prstGeom prst="rect">
            <a:avLst/>
          </a:prstGeom>
        </p:spPr>
      </p:pic>
      <p:sp>
        <p:nvSpPr>
          <p:cNvPr id="5" name="Slide Number Placeholder 4">
            <a:extLst>
              <a:ext uri="{FF2B5EF4-FFF2-40B4-BE49-F238E27FC236}">
                <a16:creationId xmlns:a16="http://schemas.microsoft.com/office/drawing/2014/main" id="{3DEAA9AD-5C6F-A3AF-7842-26B2EC338BEA}"/>
              </a:ext>
            </a:extLst>
          </p:cNvPr>
          <p:cNvSpPr>
            <a:spLocks noGrp="1"/>
          </p:cNvSpPr>
          <p:nvPr>
            <p:ph type="sldNum" sz="quarter" idx="12"/>
          </p:nvPr>
        </p:nvSpPr>
        <p:spPr/>
        <p:txBody>
          <a:bodyPr/>
          <a:lstStyle/>
          <a:p>
            <a:fld id="{42181AB3-6DAD-0C49-9F42-929923E4D705}" type="slidenum">
              <a:rPr lang="en-US" smtClean="0"/>
              <a:t>2</a:t>
            </a:fld>
            <a:endParaRPr lang="en-US"/>
          </a:p>
        </p:txBody>
      </p:sp>
    </p:spTree>
    <p:extLst>
      <p:ext uri="{BB962C8B-B14F-4D97-AF65-F5344CB8AC3E}">
        <p14:creationId xmlns:p14="http://schemas.microsoft.com/office/powerpoint/2010/main" val="395958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D5DF7-1521-9B71-4EF2-CED64185521A}"/>
              </a:ext>
            </a:extLst>
          </p:cNvPr>
          <p:cNvSpPr>
            <a:spLocks noGrp="1"/>
          </p:cNvSpPr>
          <p:nvPr>
            <p:ph type="title"/>
          </p:nvPr>
        </p:nvSpPr>
        <p:spPr/>
        <p:txBody>
          <a:bodyPr/>
          <a:lstStyle/>
          <a:p>
            <a:r>
              <a:rPr lang="en-US"/>
              <a:t>Signal Processing and Software Functions</a:t>
            </a:r>
          </a:p>
        </p:txBody>
      </p:sp>
      <p:sp>
        <p:nvSpPr>
          <p:cNvPr id="3" name="Content Placeholder 2">
            <a:extLst>
              <a:ext uri="{FF2B5EF4-FFF2-40B4-BE49-F238E27FC236}">
                <a16:creationId xmlns:a16="http://schemas.microsoft.com/office/drawing/2014/main" id="{5BB7092C-D42C-C6CD-B9F1-A282E200555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B21A6C2-45CB-4FE6-774F-1A8E89CBFC69}"/>
              </a:ext>
            </a:extLst>
          </p:cNvPr>
          <p:cNvPicPr>
            <a:picLocks noChangeAspect="1"/>
          </p:cNvPicPr>
          <p:nvPr/>
        </p:nvPicPr>
        <p:blipFill>
          <a:blip r:embed="rId2"/>
          <a:stretch>
            <a:fillRect/>
          </a:stretch>
        </p:blipFill>
        <p:spPr>
          <a:xfrm>
            <a:off x="6885274" y="2039220"/>
            <a:ext cx="4468526" cy="4240060"/>
          </a:xfrm>
          <a:prstGeom prst="rect">
            <a:avLst/>
          </a:prstGeom>
        </p:spPr>
      </p:pic>
      <p:pic>
        <p:nvPicPr>
          <p:cNvPr id="6" name="Picture 5">
            <a:extLst>
              <a:ext uri="{FF2B5EF4-FFF2-40B4-BE49-F238E27FC236}">
                <a16:creationId xmlns:a16="http://schemas.microsoft.com/office/drawing/2014/main" id="{8AAB9405-BF89-42FE-088C-AD24F14001C6}"/>
              </a:ext>
            </a:extLst>
          </p:cNvPr>
          <p:cNvPicPr>
            <a:picLocks noChangeAspect="1"/>
          </p:cNvPicPr>
          <p:nvPr/>
        </p:nvPicPr>
        <p:blipFill>
          <a:blip r:embed="rId3"/>
          <a:stretch>
            <a:fillRect/>
          </a:stretch>
        </p:blipFill>
        <p:spPr>
          <a:xfrm>
            <a:off x="838200" y="1825625"/>
            <a:ext cx="5858102" cy="4667250"/>
          </a:xfrm>
          <a:prstGeom prst="rect">
            <a:avLst/>
          </a:prstGeom>
        </p:spPr>
      </p:pic>
      <p:sp>
        <p:nvSpPr>
          <p:cNvPr id="7" name="Slide Number Placeholder 6">
            <a:extLst>
              <a:ext uri="{FF2B5EF4-FFF2-40B4-BE49-F238E27FC236}">
                <a16:creationId xmlns:a16="http://schemas.microsoft.com/office/drawing/2014/main" id="{247AF4CC-8CDC-212C-6C08-37E80724585A}"/>
              </a:ext>
            </a:extLst>
          </p:cNvPr>
          <p:cNvSpPr>
            <a:spLocks noGrp="1"/>
          </p:cNvSpPr>
          <p:nvPr>
            <p:ph type="sldNum" sz="quarter" idx="12"/>
          </p:nvPr>
        </p:nvSpPr>
        <p:spPr/>
        <p:txBody>
          <a:bodyPr/>
          <a:lstStyle/>
          <a:p>
            <a:fld id="{42181AB3-6DAD-0C49-9F42-929923E4D705}" type="slidenum">
              <a:rPr lang="en-US" smtClean="0"/>
              <a:t>20</a:t>
            </a:fld>
            <a:endParaRPr lang="en-US"/>
          </a:p>
        </p:txBody>
      </p:sp>
    </p:spTree>
    <p:extLst>
      <p:ext uri="{BB962C8B-B14F-4D97-AF65-F5344CB8AC3E}">
        <p14:creationId xmlns:p14="http://schemas.microsoft.com/office/powerpoint/2010/main" val="2306286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4546-869B-D828-CF0A-808BACDE5182}"/>
              </a:ext>
            </a:extLst>
          </p:cNvPr>
          <p:cNvSpPr>
            <a:spLocks noGrp="1"/>
          </p:cNvSpPr>
          <p:nvPr>
            <p:ph type="title"/>
          </p:nvPr>
        </p:nvSpPr>
        <p:spPr/>
        <p:txBody>
          <a:bodyPr/>
          <a:lstStyle/>
          <a:p>
            <a:r>
              <a:rPr lang="en-US"/>
              <a:t>Major Characteristics of Signal Processing and Software Functions</a:t>
            </a:r>
          </a:p>
        </p:txBody>
      </p:sp>
      <p:sp>
        <p:nvSpPr>
          <p:cNvPr id="3" name="Content Placeholder 2">
            <a:extLst>
              <a:ext uri="{FF2B5EF4-FFF2-40B4-BE49-F238E27FC236}">
                <a16:creationId xmlns:a16="http://schemas.microsoft.com/office/drawing/2014/main" id="{C5C34C8B-0EB8-BBBC-01B8-11A840B17B0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519FC38-A862-58CF-D8D3-5A3A907935CF}"/>
              </a:ext>
            </a:extLst>
          </p:cNvPr>
          <p:cNvPicPr>
            <a:picLocks noChangeAspect="1"/>
          </p:cNvPicPr>
          <p:nvPr/>
        </p:nvPicPr>
        <p:blipFill>
          <a:blip r:embed="rId2"/>
          <a:stretch>
            <a:fillRect/>
          </a:stretch>
        </p:blipFill>
        <p:spPr>
          <a:xfrm>
            <a:off x="838199" y="1825625"/>
            <a:ext cx="6694025" cy="4951852"/>
          </a:xfrm>
          <a:prstGeom prst="rect">
            <a:avLst/>
          </a:prstGeom>
        </p:spPr>
      </p:pic>
      <p:pic>
        <p:nvPicPr>
          <p:cNvPr id="6" name="Picture 5">
            <a:extLst>
              <a:ext uri="{FF2B5EF4-FFF2-40B4-BE49-F238E27FC236}">
                <a16:creationId xmlns:a16="http://schemas.microsoft.com/office/drawing/2014/main" id="{2C8CA885-DA81-F2B2-3BB5-9BDA48423D47}"/>
              </a:ext>
            </a:extLst>
          </p:cNvPr>
          <p:cNvPicPr>
            <a:picLocks noChangeAspect="1"/>
          </p:cNvPicPr>
          <p:nvPr/>
        </p:nvPicPr>
        <p:blipFill>
          <a:blip r:embed="rId3"/>
          <a:stretch>
            <a:fillRect/>
          </a:stretch>
        </p:blipFill>
        <p:spPr>
          <a:xfrm>
            <a:off x="7613643" y="1825625"/>
            <a:ext cx="4145236" cy="4597052"/>
          </a:xfrm>
          <a:prstGeom prst="rect">
            <a:avLst/>
          </a:prstGeom>
        </p:spPr>
      </p:pic>
      <p:sp>
        <p:nvSpPr>
          <p:cNvPr id="7" name="Slide Number Placeholder 6">
            <a:extLst>
              <a:ext uri="{FF2B5EF4-FFF2-40B4-BE49-F238E27FC236}">
                <a16:creationId xmlns:a16="http://schemas.microsoft.com/office/drawing/2014/main" id="{AC3F9610-6D38-C267-B32A-0AEA72851F8F}"/>
              </a:ext>
            </a:extLst>
          </p:cNvPr>
          <p:cNvSpPr>
            <a:spLocks noGrp="1"/>
          </p:cNvSpPr>
          <p:nvPr>
            <p:ph type="sldNum" sz="quarter" idx="12"/>
          </p:nvPr>
        </p:nvSpPr>
        <p:spPr/>
        <p:txBody>
          <a:bodyPr/>
          <a:lstStyle/>
          <a:p>
            <a:fld id="{42181AB3-6DAD-0C49-9F42-929923E4D705}" type="slidenum">
              <a:rPr lang="en-US" smtClean="0"/>
              <a:t>21</a:t>
            </a:fld>
            <a:endParaRPr lang="en-US"/>
          </a:p>
        </p:txBody>
      </p:sp>
    </p:spTree>
    <p:extLst>
      <p:ext uri="{BB962C8B-B14F-4D97-AF65-F5344CB8AC3E}">
        <p14:creationId xmlns:p14="http://schemas.microsoft.com/office/powerpoint/2010/main" val="3372876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6F37-C799-F3B0-AEA0-29B96D3581EF}"/>
              </a:ext>
            </a:extLst>
          </p:cNvPr>
          <p:cNvSpPr>
            <a:spLocks noGrp="1"/>
          </p:cNvSpPr>
          <p:nvPr>
            <p:ph type="title"/>
          </p:nvPr>
        </p:nvSpPr>
        <p:spPr/>
        <p:txBody>
          <a:bodyPr/>
          <a:lstStyle/>
          <a:p>
            <a:r>
              <a:rPr lang="en-US"/>
              <a:t> Design and Testing of Signal Processing</a:t>
            </a:r>
          </a:p>
        </p:txBody>
      </p:sp>
      <p:sp>
        <p:nvSpPr>
          <p:cNvPr id="3" name="Content Placeholder 2">
            <a:extLst>
              <a:ext uri="{FF2B5EF4-FFF2-40B4-BE49-F238E27FC236}">
                <a16:creationId xmlns:a16="http://schemas.microsoft.com/office/drawing/2014/main" id="{3C7D4403-C37A-0FD5-5F7B-823B55E2E11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B8D65C52-CB5B-B95B-BA52-D2BBC71DF1F8}"/>
              </a:ext>
            </a:extLst>
          </p:cNvPr>
          <p:cNvPicPr>
            <a:picLocks noChangeAspect="1"/>
          </p:cNvPicPr>
          <p:nvPr/>
        </p:nvPicPr>
        <p:blipFill>
          <a:blip r:embed="rId2"/>
          <a:stretch>
            <a:fillRect/>
          </a:stretch>
        </p:blipFill>
        <p:spPr>
          <a:xfrm>
            <a:off x="6096000" y="1690688"/>
            <a:ext cx="4848878" cy="4179838"/>
          </a:xfrm>
          <a:prstGeom prst="rect">
            <a:avLst/>
          </a:prstGeom>
        </p:spPr>
      </p:pic>
      <p:pic>
        <p:nvPicPr>
          <p:cNvPr id="5" name="Picture 4">
            <a:extLst>
              <a:ext uri="{FF2B5EF4-FFF2-40B4-BE49-F238E27FC236}">
                <a16:creationId xmlns:a16="http://schemas.microsoft.com/office/drawing/2014/main" id="{99F02822-CEC1-7C1D-E89B-6796CA3C4101}"/>
              </a:ext>
            </a:extLst>
          </p:cNvPr>
          <p:cNvPicPr>
            <a:picLocks noChangeAspect="1"/>
          </p:cNvPicPr>
          <p:nvPr/>
        </p:nvPicPr>
        <p:blipFill>
          <a:blip r:embed="rId3"/>
          <a:stretch>
            <a:fillRect/>
          </a:stretch>
        </p:blipFill>
        <p:spPr>
          <a:xfrm>
            <a:off x="882206" y="1825625"/>
            <a:ext cx="4804872" cy="4246323"/>
          </a:xfrm>
          <a:prstGeom prst="rect">
            <a:avLst/>
          </a:prstGeom>
        </p:spPr>
      </p:pic>
      <p:sp>
        <p:nvSpPr>
          <p:cNvPr id="6" name="Slide Number Placeholder 5">
            <a:extLst>
              <a:ext uri="{FF2B5EF4-FFF2-40B4-BE49-F238E27FC236}">
                <a16:creationId xmlns:a16="http://schemas.microsoft.com/office/drawing/2014/main" id="{9C63CA2E-0F53-851A-8A61-17154849B076}"/>
              </a:ext>
            </a:extLst>
          </p:cNvPr>
          <p:cNvSpPr>
            <a:spLocks noGrp="1"/>
          </p:cNvSpPr>
          <p:nvPr>
            <p:ph type="sldNum" sz="quarter" idx="12"/>
          </p:nvPr>
        </p:nvSpPr>
        <p:spPr/>
        <p:txBody>
          <a:bodyPr/>
          <a:lstStyle/>
          <a:p>
            <a:fld id="{42181AB3-6DAD-0C49-9F42-929923E4D705}" type="slidenum">
              <a:rPr lang="en-US" smtClean="0"/>
              <a:t>22</a:t>
            </a:fld>
            <a:endParaRPr lang="en-US"/>
          </a:p>
        </p:txBody>
      </p:sp>
    </p:spTree>
    <p:extLst>
      <p:ext uri="{BB962C8B-B14F-4D97-AF65-F5344CB8AC3E}">
        <p14:creationId xmlns:p14="http://schemas.microsoft.com/office/powerpoint/2010/main" val="3297575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0116-CE81-E6FE-0CF2-C97ACB0F0591}"/>
              </a:ext>
            </a:extLst>
          </p:cNvPr>
          <p:cNvSpPr>
            <a:spLocks noGrp="1"/>
          </p:cNvSpPr>
          <p:nvPr>
            <p:ph type="title"/>
          </p:nvPr>
        </p:nvSpPr>
        <p:spPr/>
        <p:txBody>
          <a:bodyPr/>
          <a:lstStyle/>
          <a:p>
            <a:r>
              <a:rPr lang="en-US"/>
              <a:t> Design and Testing of Signal Processing</a:t>
            </a:r>
          </a:p>
        </p:txBody>
      </p:sp>
      <p:sp>
        <p:nvSpPr>
          <p:cNvPr id="3" name="Content Placeholder 2">
            <a:extLst>
              <a:ext uri="{FF2B5EF4-FFF2-40B4-BE49-F238E27FC236}">
                <a16:creationId xmlns:a16="http://schemas.microsoft.com/office/drawing/2014/main" id="{27CD86C9-75B7-1701-0E36-D6668898DD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3B5E634-DA88-049B-638C-99DEC715FEA3}"/>
              </a:ext>
            </a:extLst>
          </p:cNvPr>
          <p:cNvPicPr>
            <a:picLocks noChangeAspect="1"/>
          </p:cNvPicPr>
          <p:nvPr/>
        </p:nvPicPr>
        <p:blipFill>
          <a:blip r:embed="rId2"/>
          <a:stretch>
            <a:fillRect/>
          </a:stretch>
        </p:blipFill>
        <p:spPr>
          <a:xfrm>
            <a:off x="5834289" y="1900684"/>
            <a:ext cx="5519511" cy="4201220"/>
          </a:xfrm>
          <a:prstGeom prst="rect">
            <a:avLst/>
          </a:prstGeom>
        </p:spPr>
      </p:pic>
      <p:pic>
        <p:nvPicPr>
          <p:cNvPr id="5" name="Picture 4">
            <a:extLst>
              <a:ext uri="{FF2B5EF4-FFF2-40B4-BE49-F238E27FC236}">
                <a16:creationId xmlns:a16="http://schemas.microsoft.com/office/drawing/2014/main" id="{F7C8FE17-BFA2-4E0F-EE32-0FC86F428A82}"/>
              </a:ext>
            </a:extLst>
          </p:cNvPr>
          <p:cNvPicPr>
            <a:picLocks noChangeAspect="1"/>
          </p:cNvPicPr>
          <p:nvPr/>
        </p:nvPicPr>
        <p:blipFill>
          <a:blip r:embed="rId3"/>
          <a:stretch>
            <a:fillRect/>
          </a:stretch>
        </p:blipFill>
        <p:spPr>
          <a:xfrm>
            <a:off x="838200" y="1690688"/>
            <a:ext cx="4889914" cy="4791205"/>
          </a:xfrm>
          <a:prstGeom prst="rect">
            <a:avLst/>
          </a:prstGeom>
        </p:spPr>
      </p:pic>
      <p:sp>
        <p:nvSpPr>
          <p:cNvPr id="6" name="Slide Number Placeholder 5">
            <a:extLst>
              <a:ext uri="{FF2B5EF4-FFF2-40B4-BE49-F238E27FC236}">
                <a16:creationId xmlns:a16="http://schemas.microsoft.com/office/drawing/2014/main" id="{C6104AC2-F414-24BE-CF31-0028F744D176}"/>
              </a:ext>
            </a:extLst>
          </p:cNvPr>
          <p:cNvSpPr>
            <a:spLocks noGrp="1"/>
          </p:cNvSpPr>
          <p:nvPr>
            <p:ph type="sldNum" sz="quarter" idx="12"/>
          </p:nvPr>
        </p:nvSpPr>
        <p:spPr/>
        <p:txBody>
          <a:bodyPr/>
          <a:lstStyle/>
          <a:p>
            <a:fld id="{42181AB3-6DAD-0C49-9F42-929923E4D705}" type="slidenum">
              <a:rPr lang="en-US" smtClean="0"/>
              <a:t>23</a:t>
            </a:fld>
            <a:endParaRPr lang="en-US"/>
          </a:p>
        </p:txBody>
      </p:sp>
    </p:spTree>
    <p:extLst>
      <p:ext uri="{BB962C8B-B14F-4D97-AF65-F5344CB8AC3E}">
        <p14:creationId xmlns:p14="http://schemas.microsoft.com/office/powerpoint/2010/main" val="2517834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AFD64-42DE-D142-8C94-E2EBC2CB4399}"/>
              </a:ext>
            </a:extLst>
          </p:cNvPr>
          <p:cNvSpPr>
            <a:spLocks noGrp="1"/>
          </p:cNvSpPr>
          <p:nvPr>
            <p:ph type="title"/>
          </p:nvPr>
        </p:nvSpPr>
        <p:spPr/>
        <p:txBody>
          <a:bodyPr/>
          <a:lstStyle/>
          <a:p>
            <a:r>
              <a:rPr lang="en-US"/>
              <a:t>Communication Subsystem Architecture</a:t>
            </a:r>
          </a:p>
        </p:txBody>
      </p:sp>
      <p:pic>
        <p:nvPicPr>
          <p:cNvPr id="4" name="Picture 3">
            <a:extLst>
              <a:ext uri="{FF2B5EF4-FFF2-40B4-BE49-F238E27FC236}">
                <a16:creationId xmlns:a16="http://schemas.microsoft.com/office/drawing/2014/main" id="{4BAE94B4-C31A-2F69-8EFF-7307FBBC1565}"/>
              </a:ext>
            </a:extLst>
          </p:cNvPr>
          <p:cNvPicPr>
            <a:picLocks noChangeAspect="1"/>
          </p:cNvPicPr>
          <p:nvPr/>
        </p:nvPicPr>
        <p:blipFill>
          <a:blip r:embed="rId2"/>
          <a:stretch>
            <a:fillRect/>
          </a:stretch>
        </p:blipFill>
        <p:spPr>
          <a:xfrm>
            <a:off x="569692" y="2359607"/>
            <a:ext cx="11052615" cy="3329190"/>
          </a:xfrm>
          <a:prstGeom prst="rect">
            <a:avLst/>
          </a:prstGeom>
        </p:spPr>
      </p:pic>
      <p:sp>
        <p:nvSpPr>
          <p:cNvPr id="7" name="Slide Number Placeholder 6">
            <a:extLst>
              <a:ext uri="{FF2B5EF4-FFF2-40B4-BE49-F238E27FC236}">
                <a16:creationId xmlns:a16="http://schemas.microsoft.com/office/drawing/2014/main" id="{0AA57CF6-56AF-1638-2835-904397EAD828}"/>
              </a:ext>
            </a:extLst>
          </p:cNvPr>
          <p:cNvSpPr>
            <a:spLocks noGrp="1"/>
          </p:cNvSpPr>
          <p:nvPr>
            <p:ph type="sldNum" sz="quarter" idx="12"/>
          </p:nvPr>
        </p:nvSpPr>
        <p:spPr/>
        <p:txBody>
          <a:bodyPr/>
          <a:lstStyle/>
          <a:p>
            <a:fld id="{42181AB3-6DAD-0C49-9F42-929923E4D705}" type="slidenum">
              <a:rPr lang="en-US" smtClean="0"/>
              <a:t>3</a:t>
            </a:fld>
            <a:endParaRPr lang="en-US"/>
          </a:p>
        </p:txBody>
      </p:sp>
    </p:spTree>
    <p:extLst>
      <p:ext uri="{BB962C8B-B14F-4D97-AF65-F5344CB8AC3E}">
        <p14:creationId xmlns:p14="http://schemas.microsoft.com/office/powerpoint/2010/main" val="4282818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34562-8329-7E43-CFF2-6AA6617F75F3}"/>
              </a:ext>
            </a:extLst>
          </p:cNvPr>
          <p:cNvSpPr>
            <a:spLocks noGrp="1"/>
          </p:cNvSpPr>
          <p:nvPr>
            <p:ph type="title"/>
          </p:nvPr>
        </p:nvSpPr>
        <p:spPr/>
        <p:txBody>
          <a:bodyPr/>
          <a:lstStyle/>
          <a:p>
            <a:r>
              <a:rPr lang="en-US"/>
              <a:t>Key Functions for Communication</a:t>
            </a:r>
          </a:p>
        </p:txBody>
      </p:sp>
      <p:sp>
        <p:nvSpPr>
          <p:cNvPr id="3" name="Content Placeholder 2">
            <a:extLst>
              <a:ext uri="{FF2B5EF4-FFF2-40B4-BE49-F238E27FC236}">
                <a16:creationId xmlns:a16="http://schemas.microsoft.com/office/drawing/2014/main" id="{F0D1F4FF-5933-1105-3231-685197FC590A}"/>
              </a:ext>
            </a:extLst>
          </p:cNvPr>
          <p:cNvSpPr>
            <a:spLocks noGrp="1"/>
          </p:cNvSpPr>
          <p:nvPr>
            <p:ph idx="1"/>
          </p:nvPr>
        </p:nvSpPr>
        <p:spPr/>
        <p:txBody>
          <a:bodyPr>
            <a:normAutofit/>
          </a:bodyPr>
          <a:lstStyle/>
          <a:p>
            <a:r>
              <a:rPr lang="en-US"/>
              <a:t>Tele-Communication Objectives</a:t>
            </a:r>
          </a:p>
          <a:p>
            <a:pPr lvl="1"/>
            <a:r>
              <a:rPr lang="en-US"/>
              <a:t>To confirm of the satellite survival (Beacon or CW Morse)</a:t>
            </a:r>
          </a:p>
          <a:p>
            <a:pPr lvl="1"/>
            <a:r>
              <a:rPr lang="en-US"/>
              <a:t>To get telemetry (digital packet data of housekeeping of the satellite (like temperature, voltage, current, status, and attitude parameters), </a:t>
            </a:r>
          </a:p>
          <a:p>
            <a:pPr lvl="1"/>
            <a:r>
              <a:rPr lang="en-US"/>
              <a:t>CCSDS in professional/commercial mission, AX.25 in amateur mission</a:t>
            </a:r>
          </a:p>
          <a:p>
            <a:r>
              <a:rPr lang="en-US"/>
              <a:t>To control the satellite (change operational mode, start mission camera shooting, registering the mission schedule)</a:t>
            </a:r>
          </a:p>
          <a:p>
            <a:r>
              <a:rPr lang="en-US"/>
              <a:t>To get the distance information between the satellite to ground (ranging, especially for deep space mission)</a:t>
            </a:r>
          </a:p>
          <a:p>
            <a:pPr lvl="1"/>
            <a:r>
              <a:rPr lang="en-US"/>
              <a:t>LEO case: GPS/GNSS-based positioning  is common</a:t>
            </a:r>
          </a:p>
        </p:txBody>
      </p:sp>
      <p:sp>
        <p:nvSpPr>
          <p:cNvPr id="4" name="Slide Number Placeholder 3">
            <a:extLst>
              <a:ext uri="{FF2B5EF4-FFF2-40B4-BE49-F238E27FC236}">
                <a16:creationId xmlns:a16="http://schemas.microsoft.com/office/drawing/2014/main" id="{ADA4F1C4-421C-4679-19C5-E92E9EC7AA44}"/>
              </a:ext>
            </a:extLst>
          </p:cNvPr>
          <p:cNvSpPr>
            <a:spLocks noGrp="1"/>
          </p:cNvSpPr>
          <p:nvPr>
            <p:ph type="sldNum" sz="quarter" idx="12"/>
          </p:nvPr>
        </p:nvSpPr>
        <p:spPr/>
        <p:txBody>
          <a:bodyPr/>
          <a:lstStyle/>
          <a:p>
            <a:fld id="{42181AB3-6DAD-0C49-9F42-929923E4D705}" type="slidenum">
              <a:rPr lang="en-US" smtClean="0"/>
              <a:t>4</a:t>
            </a:fld>
            <a:endParaRPr lang="en-US"/>
          </a:p>
        </p:txBody>
      </p:sp>
    </p:spTree>
    <p:extLst>
      <p:ext uri="{BB962C8B-B14F-4D97-AF65-F5344CB8AC3E}">
        <p14:creationId xmlns:p14="http://schemas.microsoft.com/office/powerpoint/2010/main" val="2754778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C7A8E-9340-7F73-9C72-1F7A72520B5E}"/>
              </a:ext>
            </a:extLst>
          </p:cNvPr>
          <p:cNvSpPr>
            <a:spLocks noGrp="1"/>
          </p:cNvSpPr>
          <p:nvPr>
            <p:ph type="title"/>
          </p:nvPr>
        </p:nvSpPr>
        <p:spPr/>
        <p:txBody>
          <a:bodyPr/>
          <a:lstStyle/>
          <a:p>
            <a:r>
              <a:rPr lang="en-US"/>
              <a:t>Satellite RF  Frequency Band</a:t>
            </a:r>
          </a:p>
        </p:txBody>
      </p:sp>
      <p:pic>
        <p:nvPicPr>
          <p:cNvPr id="1026" name="Picture 2" descr="Satellite frequency bands">
            <a:extLst>
              <a:ext uri="{FF2B5EF4-FFF2-40B4-BE49-F238E27FC236}">
                <a16:creationId xmlns:a16="http://schemas.microsoft.com/office/drawing/2014/main" id="{34C65D87-5373-5522-E7BF-4AABB022F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79" y="1913285"/>
            <a:ext cx="6295705" cy="473493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72A850CD-1646-E567-C792-F61E780E24D1}"/>
              </a:ext>
            </a:extLst>
          </p:cNvPr>
          <p:cNvSpPr>
            <a:spLocks noGrp="1"/>
          </p:cNvSpPr>
          <p:nvPr>
            <p:ph idx="1"/>
          </p:nvPr>
        </p:nvSpPr>
        <p:spPr>
          <a:xfrm>
            <a:off x="838200" y="1825625"/>
            <a:ext cx="10515600" cy="3014507"/>
          </a:xfrm>
        </p:spPr>
        <p:txBody>
          <a:bodyPr/>
          <a:lstStyle/>
          <a:p>
            <a:endParaRPr lang="en-US"/>
          </a:p>
        </p:txBody>
      </p:sp>
      <p:pic>
        <p:nvPicPr>
          <p:cNvPr id="1030" name="Picture 6" descr="Satellite Frequency Bands L S C X Ku Ka band">
            <a:extLst>
              <a:ext uri="{FF2B5EF4-FFF2-40B4-BE49-F238E27FC236}">
                <a16:creationId xmlns:a16="http://schemas.microsoft.com/office/drawing/2014/main" id="{20D168D2-1A93-216B-9D2A-AF2FBD8E1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323" y="2533475"/>
            <a:ext cx="5099050" cy="338455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a:extLst>
              <a:ext uri="{FF2B5EF4-FFF2-40B4-BE49-F238E27FC236}">
                <a16:creationId xmlns:a16="http://schemas.microsoft.com/office/drawing/2014/main" id="{549C366A-7583-1EE6-FFC2-09C3CBD91FF0}"/>
              </a:ext>
            </a:extLst>
          </p:cNvPr>
          <p:cNvSpPr>
            <a:spLocks noGrp="1"/>
          </p:cNvSpPr>
          <p:nvPr>
            <p:ph type="sldNum" sz="quarter" idx="12"/>
          </p:nvPr>
        </p:nvSpPr>
        <p:spPr/>
        <p:txBody>
          <a:bodyPr/>
          <a:lstStyle/>
          <a:p>
            <a:fld id="{42181AB3-6DAD-0C49-9F42-929923E4D705}" type="slidenum">
              <a:rPr lang="en-US" smtClean="0"/>
              <a:t>5</a:t>
            </a:fld>
            <a:endParaRPr lang="en-US"/>
          </a:p>
        </p:txBody>
      </p:sp>
    </p:spTree>
    <p:extLst>
      <p:ext uri="{BB962C8B-B14F-4D97-AF65-F5344CB8AC3E}">
        <p14:creationId xmlns:p14="http://schemas.microsoft.com/office/powerpoint/2010/main" val="3213489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910F6-AB7E-0270-1FA7-FAE2A2BC2C8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23B3A99-4827-4323-E25A-0480219E30AB}"/>
              </a:ext>
            </a:extLst>
          </p:cNvPr>
          <p:cNvPicPr>
            <a:picLocks noGrp="1" noChangeAspect="1"/>
          </p:cNvPicPr>
          <p:nvPr>
            <p:ph idx="1"/>
          </p:nvPr>
        </p:nvPicPr>
        <p:blipFill>
          <a:blip r:embed="rId3"/>
          <a:stretch>
            <a:fillRect/>
          </a:stretch>
        </p:blipFill>
        <p:spPr>
          <a:xfrm>
            <a:off x="502700" y="-61587"/>
            <a:ext cx="10910112" cy="6981173"/>
          </a:xfrm>
        </p:spPr>
      </p:pic>
      <p:sp>
        <p:nvSpPr>
          <p:cNvPr id="6" name="Slide Number Placeholder 5">
            <a:extLst>
              <a:ext uri="{FF2B5EF4-FFF2-40B4-BE49-F238E27FC236}">
                <a16:creationId xmlns:a16="http://schemas.microsoft.com/office/drawing/2014/main" id="{1D561C56-8FF9-F072-8C3B-55B16EA009AE}"/>
              </a:ext>
            </a:extLst>
          </p:cNvPr>
          <p:cNvSpPr>
            <a:spLocks noGrp="1"/>
          </p:cNvSpPr>
          <p:nvPr>
            <p:ph type="sldNum" sz="quarter" idx="12"/>
          </p:nvPr>
        </p:nvSpPr>
        <p:spPr/>
        <p:txBody>
          <a:bodyPr/>
          <a:lstStyle/>
          <a:p>
            <a:fld id="{42181AB3-6DAD-0C49-9F42-929923E4D705}" type="slidenum">
              <a:rPr lang="en-US" smtClean="0"/>
              <a:t>6</a:t>
            </a:fld>
            <a:endParaRPr lang="en-US"/>
          </a:p>
        </p:txBody>
      </p:sp>
    </p:spTree>
    <p:extLst>
      <p:ext uri="{BB962C8B-B14F-4D97-AF65-F5344CB8AC3E}">
        <p14:creationId xmlns:p14="http://schemas.microsoft.com/office/powerpoint/2010/main" val="1852007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79F8C-1705-35AB-96A9-805D5F4EC3B3}"/>
              </a:ext>
            </a:extLst>
          </p:cNvPr>
          <p:cNvSpPr>
            <a:spLocks noGrp="1"/>
          </p:cNvSpPr>
          <p:nvPr>
            <p:ph type="title"/>
          </p:nvPr>
        </p:nvSpPr>
        <p:spPr/>
        <p:txBody>
          <a:bodyPr/>
          <a:lstStyle/>
          <a:p>
            <a:r>
              <a:rPr lang="en-US"/>
              <a:t>RF Band Considerations</a:t>
            </a:r>
          </a:p>
        </p:txBody>
      </p:sp>
      <p:sp>
        <p:nvSpPr>
          <p:cNvPr id="3" name="Content Placeholder 2">
            <a:extLst>
              <a:ext uri="{FF2B5EF4-FFF2-40B4-BE49-F238E27FC236}">
                <a16:creationId xmlns:a16="http://schemas.microsoft.com/office/drawing/2014/main" id="{4CAFA685-50E2-7A21-E39B-D4F8D2CD9077}"/>
              </a:ext>
            </a:extLst>
          </p:cNvPr>
          <p:cNvSpPr>
            <a:spLocks noGrp="1"/>
          </p:cNvSpPr>
          <p:nvPr>
            <p:ph idx="1"/>
          </p:nvPr>
        </p:nvSpPr>
        <p:spPr/>
        <p:txBody>
          <a:bodyPr>
            <a:normAutofit fontScale="92500" lnSpcReduction="20000"/>
          </a:bodyPr>
          <a:lstStyle/>
          <a:p>
            <a:r>
              <a:rPr lang="en-US"/>
              <a:t>All key design features and constraints depend on which frequency is used</a:t>
            </a:r>
          </a:p>
          <a:p>
            <a:pPr lvl="1"/>
            <a:r>
              <a:rPr lang="en-US"/>
              <a:t>RF band allocation is the most important and the first action to kickoff satellite projects</a:t>
            </a:r>
          </a:p>
          <a:p>
            <a:endParaRPr lang="en-US"/>
          </a:p>
          <a:p>
            <a:r>
              <a:rPr lang="en-US"/>
              <a:t>Lower frequency (VHF/UHF) is well-demonstrated</a:t>
            </a:r>
          </a:p>
          <a:p>
            <a:r>
              <a:rPr lang="en-US"/>
              <a:t>Higher frequency (5 ~ 20 GHz) is difficult to use (especially for first time developer like university mission)</a:t>
            </a:r>
          </a:p>
          <a:p>
            <a:endParaRPr lang="en-US"/>
          </a:p>
          <a:p>
            <a:r>
              <a:rPr lang="en-US"/>
              <a:t>New possible option is Specified Low Power Radio Station</a:t>
            </a:r>
          </a:p>
          <a:p>
            <a:pPr lvl="1"/>
            <a:r>
              <a:rPr lang="en-US"/>
              <a:t>Such as </a:t>
            </a:r>
            <a:r>
              <a:rPr lang="en-US">
                <a:hlinkClick r:id="rId2"/>
              </a:rPr>
              <a:t>LoRa (</a:t>
            </a:r>
            <a:r>
              <a:rPr lang="en-US" b="1">
                <a:hlinkClick r:id="rId2"/>
              </a:rPr>
              <a:t>Lo</a:t>
            </a:r>
            <a:r>
              <a:rPr lang="en-US">
                <a:hlinkClick r:id="rId2"/>
              </a:rPr>
              <a:t>ng </a:t>
            </a:r>
            <a:r>
              <a:rPr lang="en-US" b="1">
                <a:hlinkClick r:id="rId2"/>
              </a:rPr>
              <a:t>Ra</a:t>
            </a:r>
            <a:r>
              <a:rPr lang="en-US">
                <a:hlinkClick r:id="rId2"/>
              </a:rPr>
              <a:t>nge): </a:t>
            </a:r>
            <a:r>
              <a:rPr lang="en-US"/>
              <a:t>a kind of LPWA (Low Power Wide Area) protocol</a:t>
            </a:r>
            <a:br>
              <a:rPr lang="en-US"/>
            </a:br>
            <a:r>
              <a:rPr lang="en-US"/>
              <a:t>→ several CubeSats have already demonstrated the feasibility of the technology</a:t>
            </a:r>
            <a:br>
              <a:rPr lang="en-US"/>
            </a:br>
            <a:endParaRPr lang="en-US"/>
          </a:p>
        </p:txBody>
      </p:sp>
      <p:sp>
        <p:nvSpPr>
          <p:cNvPr id="4" name="Slide Number Placeholder 3">
            <a:extLst>
              <a:ext uri="{FF2B5EF4-FFF2-40B4-BE49-F238E27FC236}">
                <a16:creationId xmlns:a16="http://schemas.microsoft.com/office/drawing/2014/main" id="{F0B8E083-3951-1081-B752-543066E7A6DD}"/>
              </a:ext>
            </a:extLst>
          </p:cNvPr>
          <p:cNvSpPr>
            <a:spLocks noGrp="1"/>
          </p:cNvSpPr>
          <p:nvPr>
            <p:ph type="sldNum" sz="quarter" idx="12"/>
          </p:nvPr>
        </p:nvSpPr>
        <p:spPr/>
        <p:txBody>
          <a:bodyPr/>
          <a:lstStyle/>
          <a:p>
            <a:fld id="{42181AB3-6DAD-0C49-9F42-929923E4D705}" type="slidenum">
              <a:rPr lang="en-US" smtClean="0"/>
              <a:t>7</a:t>
            </a:fld>
            <a:endParaRPr lang="en-US"/>
          </a:p>
        </p:txBody>
      </p:sp>
    </p:spTree>
    <p:extLst>
      <p:ext uri="{BB962C8B-B14F-4D97-AF65-F5344CB8AC3E}">
        <p14:creationId xmlns:p14="http://schemas.microsoft.com/office/powerpoint/2010/main" val="2853736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78159-6A40-E5A5-7328-14BDCF893E49}"/>
              </a:ext>
            </a:extLst>
          </p:cNvPr>
          <p:cNvSpPr>
            <a:spLocks noGrp="1"/>
          </p:cNvSpPr>
          <p:nvPr>
            <p:ph type="title"/>
          </p:nvPr>
        </p:nvSpPr>
        <p:spPr/>
        <p:txBody>
          <a:bodyPr/>
          <a:lstStyle/>
          <a:p>
            <a:r>
              <a:rPr lang="en-US"/>
              <a:t>CubeSat Antenna</a:t>
            </a:r>
          </a:p>
        </p:txBody>
      </p:sp>
      <p:sp>
        <p:nvSpPr>
          <p:cNvPr id="3" name="Content Placeholder 2">
            <a:extLst>
              <a:ext uri="{FF2B5EF4-FFF2-40B4-BE49-F238E27FC236}">
                <a16:creationId xmlns:a16="http://schemas.microsoft.com/office/drawing/2014/main" id="{A6127A77-5A18-8410-F367-169AE798196D}"/>
              </a:ext>
            </a:extLst>
          </p:cNvPr>
          <p:cNvSpPr>
            <a:spLocks noGrp="1"/>
          </p:cNvSpPr>
          <p:nvPr>
            <p:ph idx="1"/>
          </p:nvPr>
        </p:nvSpPr>
        <p:spPr>
          <a:xfrm>
            <a:off x="838199" y="2029215"/>
            <a:ext cx="5099137" cy="4189957"/>
          </a:xfrm>
        </p:spPr>
        <p:txBody>
          <a:bodyPr>
            <a:normAutofit fontScale="70000" lnSpcReduction="20000"/>
          </a:bodyPr>
          <a:lstStyle/>
          <a:p>
            <a:r>
              <a:rPr lang="en-US"/>
              <a:t>Antenna is a key component for satellite operation</a:t>
            </a:r>
            <a:br>
              <a:rPr lang="en-US"/>
            </a:br>
            <a:r>
              <a:rPr lang="en-US"/>
              <a:t>(No antenna, no mission data from space)</a:t>
            </a:r>
          </a:p>
          <a:p>
            <a:r>
              <a:rPr lang="en-US"/>
              <a:t>Antenna design is based on studying the electromagnetic field, there are many kinds of antenna design </a:t>
            </a:r>
          </a:p>
          <a:p>
            <a:pPr lvl="1"/>
            <a:r>
              <a:rPr lang="en-US"/>
              <a:t>All current-flowing conductors can emit RF potentially = micro-dipole model</a:t>
            </a:r>
          </a:p>
          <a:p>
            <a:pPr lvl="1"/>
            <a:r>
              <a:rPr lang="en-US">
                <a:solidFill>
                  <a:schemeClr val="accent1"/>
                </a:solidFill>
              </a:rPr>
              <a:t>Even, tiny copper line on PCB is always emitting RF!</a:t>
            </a:r>
          </a:p>
          <a:p>
            <a:r>
              <a:rPr lang="en-US"/>
              <a:t>Antenna performance is affected by...</a:t>
            </a:r>
          </a:p>
          <a:p>
            <a:pPr lvl="1"/>
            <a:r>
              <a:rPr lang="en-US" b="1"/>
              <a:t>Length </a:t>
            </a:r>
            <a:r>
              <a:rPr lang="en-US"/>
              <a:t>(corresponding to target frequency)</a:t>
            </a:r>
          </a:p>
          <a:p>
            <a:pPr lvl="1"/>
            <a:r>
              <a:rPr lang="en-US" b="1"/>
              <a:t>Material</a:t>
            </a:r>
            <a:r>
              <a:rPr lang="en-US"/>
              <a:t> (permissiveness)</a:t>
            </a:r>
          </a:p>
          <a:p>
            <a:pPr lvl="1"/>
            <a:r>
              <a:rPr lang="en-US" b="1"/>
              <a:t>Shape</a:t>
            </a:r>
            <a:r>
              <a:rPr lang="en-US"/>
              <a:t> (rod, plate, circle, ring, cubic, corn …)</a:t>
            </a:r>
          </a:p>
          <a:p>
            <a:pPr lvl="1"/>
            <a:r>
              <a:rPr lang="en-US" b="1"/>
              <a:t>Combination</a:t>
            </a:r>
            <a:r>
              <a:rPr lang="en-US"/>
              <a:t> of multiple antennas (arraying)</a:t>
            </a:r>
          </a:p>
          <a:p>
            <a:pPr lvl="1"/>
            <a:r>
              <a:rPr lang="en-US"/>
              <a:t> Relationship to GND plane (distance and angle)</a:t>
            </a:r>
          </a:p>
        </p:txBody>
      </p:sp>
      <p:pic>
        <p:nvPicPr>
          <p:cNvPr id="4" name="Picture 3">
            <a:extLst>
              <a:ext uri="{FF2B5EF4-FFF2-40B4-BE49-F238E27FC236}">
                <a16:creationId xmlns:a16="http://schemas.microsoft.com/office/drawing/2014/main" id="{61626C4D-5F44-8812-E41C-C3ED3163144F}"/>
              </a:ext>
            </a:extLst>
          </p:cNvPr>
          <p:cNvPicPr>
            <a:picLocks noChangeAspect="1"/>
          </p:cNvPicPr>
          <p:nvPr/>
        </p:nvPicPr>
        <p:blipFill>
          <a:blip r:embed="rId3"/>
          <a:stretch>
            <a:fillRect/>
          </a:stretch>
        </p:blipFill>
        <p:spPr>
          <a:xfrm>
            <a:off x="6369269" y="1828319"/>
            <a:ext cx="4984531" cy="4348644"/>
          </a:xfrm>
          <a:prstGeom prst="rect">
            <a:avLst/>
          </a:prstGeom>
        </p:spPr>
      </p:pic>
      <p:sp>
        <p:nvSpPr>
          <p:cNvPr id="7" name="Slide Number Placeholder 6">
            <a:extLst>
              <a:ext uri="{FF2B5EF4-FFF2-40B4-BE49-F238E27FC236}">
                <a16:creationId xmlns:a16="http://schemas.microsoft.com/office/drawing/2014/main" id="{0DF90071-98DD-116E-5D52-A7B0DADF7876}"/>
              </a:ext>
            </a:extLst>
          </p:cNvPr>
          <p:cNvSpPr>
            <a:spLocks noGrp="1"/>
          </p:cNvSpPr>
          <p:nvPr>
            <p:ph type="sldNum" sz="quarter" idx="12"/>
          </p:nvPr>
        </p:nvSpPr>
        <p:spPr/>
        <p:txBody>
          <a:bodyPr/>
          <a:lstStyle/>
          <a:p>
            <a:fld id="{42181AB3-6DAD-0C49-9F42-929923E4D705}" type="slidenum">
              <a:rPr lang="en-US" smtClean="0"/>
              <a:t>8</a:t>
            </a:fld>
            <a:endParaRPr lang="en-US"/>
          </a:p>
        </p:txBody>
      </p:sp>
      <p:sp>
        <p:nvSpPr>
          <p:cNvPr id="8" name="TextBox 7">
            <a:extLst>
              <a:ext uri="{FF2B5EF4-FFF2-40B4-BE49-F238E27FC236}">
                <a16:creationId xmlns:a16="http://schemas.microsoft.com/office/drawing/2014/main" id="{98271320-D6FB-8FF5-729B-CF77229D3712}"/>
              </a:ext>
            </a:extLst>
          </p:cNvPr>
          <p:cNvSpPr txBox="1"/>
          <p:nvPr/>
        </p:nvSpPr>
        <p:spPr>
          <a:xfrm>
            <a:off x="906572" y="1573491"/>
            <a:ext cx="5099138" cy="369332"/>
          </a:xfrm>
          <a:prstGeom prst="rect">
            <a:avLst/>
          </a:prstGeom>
          <a:solidFill>
            <a:srgbClr val="C00000"/>
          </a:solidFill>
        </p:spPr>
        <p:txBody>
          <a:bodyPr wrap="square">
            <a:spAutoFit/>
          </a:bodyPr>
          <a:lstStyle/>
          <a:p>
            <a:pPr marL="0" indent="0">
              <a:buNone/>
            </a:pPr>
            <a:r>
              <a:rPr lang="en-US">
                <a:solidFill>
                  <a:schemeClr val="bg2">
                    <a:lumMod val="90000"/>
                  </a:schemeClr>
                </a:solidFill>
              </a:rPr>
              <a:t>How to emit RF to space / correct RF from space</a:t>
            </a:r>
          </a:p>
        </p:txBody>
      </p:sp>
    </p:spTree>
    <p:extLst>
      <p:ext uri="{BB962C8B-B14F-4D97-AF65-F5344CB8AC3E}">
        <p14:creationId xmlns:p14="http://schemas.microsoft.com/office/powerpoint/2010/main" val="678488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9B3E2-16D8-5B4B-859B-4CD9B7F8F4DB}"/>
              </a:ext>
            </a:extLst>
          </p:cNvPr>
          <p:cNvSpPr>
            <a:spLocks noGrp="1"/>
          </p:cNvSpPr>
          <p:nvPr>
            <p:ph type="title"/>
          </p:nvPr>
        </p:nvSpPr>
        <p:spPr/>
        <p:txBody>
          <a:bodyPr/>
          <a:lstStyle/>
          <a:p>
            <a:r>
              <a:rPr lang="en-US"/>
              <a:t>Antenna Characteristics</a:t>
            </a:r>
          </a:p>
        </p:txBody>
      </p:sp>
      <p:sp>
        <p:nvSpPr>
          <p:cNvPr id="3" name="Content Placeholder 2">
            <a:extLst>
              <a:ext uri="{FF2B5EF4-FFF2-40B4-BE49-F238E27FC236}">
                <a16:creationId xmlns:a16="http://schemas.microsoft.com/office/drawing/2014/main" id="{0B92240A-AC90-340D-2777-BE042A66DF45}"/>
              </a:ext>
            </a:extLst>
          </p:cNvPr>
          <p:cNvSpPr>
            <a:spLocks noGrp="1"/>
          </p:cNvSpPr>
          <p:nvPr>
            <p:ph idx="1"/>
          </p:nvPr>
        </p:nvSpPr>
        <p:spPr>
          <a:xfrm>
            <a:off x="576197" y="1825624"/>
            <a:ext cx="5363327" cy="4450320"/>
          </a:xfrm>
        </p:spPr>
        <p:txBody>
          <a:bodyPr>
            <a:normAutofit/>
          </a:bodyPr>
          <a:lstStyle/>
          <a:p>
            <a:r>
              <a:rPr lang="en-US" sz="1800">
                <a:solidFill>
                  <a:srgbClr val="000000"/>
                </a:solidFill>
                <a:effectLst/>
              </a:rPr>
              <a:t>Antenna Gain : </a:t>
            </a:r>
            <a:r>
              <a:rPr lang="en-US" sz="1800" b="1" i="1" err="1">
                <a:solidFill>
                  <a:srgbClr val="000000"/>
                </a:solidFill>
                <a:effectLst/>
              </a:rPr>
              <a:t>dBi</a:t>
            </a:r>
            <a:r>
              <a:rPr lang="en-US" sz="1800">
                <a:solidFill>
                  <a:srgbClr val="000000"/>
                </a:solidFill>
                <a:effectLst/>
              </a:rPr>
              <a:t> [dB is logarithmic scale]</a:t>
            </a:r>
            <a:br>
              <a:rPr lang="en-US" sz="1800">
                <a:solidFill>
                  <a:srgbClr val="000000"/>
                </a:solidFill>
                <a:effectLst/>
              </a:rPr>
            </a:br>
            <a:r>
              <a:rPr lang="en-US" sz="1800">
                <a:solidFill>
                  <a:srgbClr val="000000"/>
                </a:solidFill>
                <a:effectLst/>
              </a:rPr>
              <a:t>(</a:t>
            </a:r>
            <a:r>
              <a:rPr lang="en-US" sz="1800" err="1">
                <a:solidFill>
                  <a:srgbClr val="000000"/>
                </a:solidFill>
                <a:effectLst/>
              </a:rPr>
              <a:t>i</a:t>
            </a:r>
            <a:r>
              <a:rPr lang="en-US" sz="1800">
                <a:solidFill>
                  <a:srgbClr val="000000"/>
                </a:solidFill>
                <a:effectLst/>
              </a:rPr>
              <a:t> stands for Isotropic antenna)</a:t>
            </a:r>
          </a:p>
          <a:p>
            <a:pPr lvl="1"/>
            <a:r>
              <a:rPr lang="en-US" sz="1400" b="1">
                <a:solidFill>
                  <a:srgbClr val="000000"/>
                </a:solidFill>
                <a:effectLst/>
              </a:rPr>
              <a:t>Antenna Pattern</a:t>
            </a:r>
            <a:r>
              <a:rPr lang="en-US" sz="1400">
                <a:solidFill>
                  <a:srgbClr val="000000"/>
                </a:solidFill>
                <a:effectLst/>
              </a:rPr>
              <a:t>: Wide (broad) or narrow (beam)</a:t>
            </a:r>
            <a:br>
              <a:rPr lang="en-US" sz="1400">
                <a:solidFill>
                  <a:srgbClr val="000000"/>
                </a:solidFill>
                <a:effectLst/>
              </a:rPr>
            </a:br>
            <a:r>
              <a:rPr lang="en-US" sz="1400">
                <a:solidFill>
                  <a:srgbClr val="000000"/>
                </a:solidFill>
                <a:effectLst/>
              </a:rPr>
              <a:t>HPBW (Half Power Beam Width) [deg]</a:t>
            </a:r>
          </a:p>
          <a:p>
            <a:pPr lvl="1"/>
            <a:r>
              <a:rPr lang="en-US" sz="1400" b="1">
                <a:solidFill>
                  <a:srgbClr val="000000"/>
                </a:solidFill>
                <a:effectLst/>
              </a:rPr>
              <a:t>EIRP</a:t>
            </a:r>
            <a:r>
              <a:rPr lang="en-US" sz="1400">
                <a:solidFill>
                  <a:srgbClr val="000000"/>
                </a:solidFill>
                <a:effectLst/>
              </a:rPr>
              <a:t> (Effective Isotropic Radiated Power)</a:t>
            </a:r>
          </a:p>
          <a:p>
            <a:pPr lvl="1"/>
            <a:r>
              <a:rPr lang="en-US" sz="1400" b="1">
                <a:solidFill>
                  <a:srgbClr val="000000"/>
                </a:solidFill>
                <a:effectLst/>
              </a:rPr>
              <a:t>G/T </a:t>
            </a:r>
            <a:r>
              <a:rPr lang="en-US" sz="1400">
                <a:solidFill>
                  <a:srgbClr val="000000"/>
                </a:solidFill>
                <a:effectLst/>
              </a:rPr>
              <a:t>(Antenna gain-to-noise-temperature)</a:t>
            </a:r>
          </a:p>
          <a:p>
            <a:pPr lvl="1"/>
            <a:r>
              <a:rPr lang="en-US" sz="1400" b="1">
                <a:solidFill>
                  <a:srgbClr val="000000"/>
                </a:solidFill>
                <a:effectLst/>
              </a:rPr>
              <a:t>VSWR </a:t>
            </a:r>
            <a:r>
              <a:rPr lang="en-US" sz="1400">
                <a:solidFill>
                  <a:srgbClr val="000000"/>
                </a:solidFill>
                <a:effectLst/>
              </a:rPr>
              <a:t>(Voltage Standing Wave Ratio)</a:t>
            </a:r>
          </a:p>
          <a:p>
            <a:pPr lvl="1"/>
            <a:r>
              <a:rPr lang="en-US" sz="1400" b="1">
                <a:solidFill>
                  <a:srgbClr val="000000"/>
                </a:solidFill>
                <a:effectLst/>
              </a:rPr>
              <a:t>Polarization</a:t>
            </a:r>
            <a:r>
              <a:rPr lang="en-US" sz="1400">
                <a:solidFill>
                  <a:srgbClr val="000000"/>
                </a:solidFill>
                <a:effectLst/>
              </a:rPr>
              <a:t>: Linear or circular (RHCP, LHCP)</a:t>
            </a:r>
          </a:p>
          <a:p>
            <a:endParaRPr lang="en-US" sz="1800">
              <a:solidFill>
                <a:srgbClr val="000000"/>
              </a:solidFill>
              <a:effectLst/>
            </a:endParaRPr>
          </a:p>
          <a:p>
            <a:r>
              <a:rPr lang="en-US" sz="1800">
                <a:solidFill>
                  <a:srgbClr val="000000"/>
                </a:solidFill>
                <a:effectLst/>
              </a:rPr>
              <a:t>Deployable or non-deployable：</a:t>
            </a:r>
          </a:p>
          <a:p>
            <a:pPr marL="457200" lvl="1" indent="0">
              <a:buNone/>
            </a:pPr>
            <a:r>
              <a:rPr lang="en-US" sz="1600">
                <a:solidFill>
                  <a:srgbClr val="C00000"/>
                </a:solidFill>
                <a:effectLst/>
              </a:rPr>
              <a:t>Most Critical Decision for CubeSat Mission Success</a:t>
            </a:r>
          </a:p>
          <a:p>
            <a:pPr lvl="1"/>
            <a:r>
              <a:rPr lang="en-US" sz="1600">
                <a:solidFill>
                  <a:srgbClr val="000000"/>
                </a:solidFill>
                <a:effectLst/>
              </a:rPr>
              <a:t>Major reason of “Dead on Arrival” status might be antenna deployment failure</a:t>
            </a:r>
          </a:p>
          <a:p>
            <a:pPr lvl="1"/>
            <a:r>
              <a:rPr lang="en-US" sz="1600">
                <a:solidFill>
                  <a:srgbClr val="000000"/>
                </a:solidFill>
                <a:effectLst/>
              </a:rPr>
              <a:t>In the non-deployed state of the antenna, the performance of RF transmitting is few expected to nominal condition</a:t>
            </a:r>
            <a:endParaRPr lang="en-US" sz="1600"/>
          </a:p>
        </p:txBody>
      </p:sp>
      <p:pic>
        <p:nvPicPr>
          <p:cNvPr id="4" name="Picture 3">
            <a:extLst>
              <a:ext uri="{FF2B5EF4-FFF2-40B4-BE49-F238E27FC236}">
                <a16:creationId xmlns:a16="http://schemas.microsoft.com/office/drawing/2014/main" id="{6A90CE57-14F4-07AD-861D-CFA6A25C0487}"/>
              </a:ext>
            </a:extLst>
          </p:cNvPr>
          <p:cNvPicPr>
            <a:picLocks noChangeAspect="1"/>
          </p:cNvPicPr>
          <p:nvPr/>
        </p:nvPicPr>
        <p:blipFill>
          <a:blip r:embed="rId3"/>
          <a:stretch>
            <a:fillRect/>
          </a:stretch>
        </p:blipFill>
        <p:spPr>
          <a:xfrm>
            <a:off x="6252477" y="1726644"/>
            <a:ext cx="5266117" cy="4549300"/>
          </a:xfrm>
          <a:prstGeom prst="rect">
            <a:avLst/>
          </a:prstGeom>
        </p:spPr>
      </p:pic>
      <p:sp>
        <p:nvSpPr>
          <p:cNvPr id="7" name="Slide Number Placeholder 6">
            <a:extLst>
              <a:ext uri="{FF2B5EF4-FFF2-40B4-BE49-F238E27FC236}">
                <a16:creationId xmlns:a16="http://schemas.microsoft.com/office/drawing/2014/main" id="{C3C30CEE-C13C-862B-F0E2-2878540C8955}"/>
              </a:ext>
            </a:extLst>
          </p:cNvPr>
          <p:cNvSpPr>
            <a:spLocks noGrp="1"/>
          </p:cNvSpPr>
          <p:nvPr>
            <p:ph type="sldNum" sz="quarter" idx="12"/>
          </p:nvPr>
        </p:nvSpPr>
        <p:spPr/>
        <p:txBody>
          <a:bodyPr/>
          <a:lstStyle/>
          <a:p>
            <a:fld id="{42181AB3-6DAD-0C49-9F42-929923E4D705}" type="slidenum">
              <a:rPr lang="en-US" smtClean="0"/>
              <a:t>9</a:t>
            </a:fld>
            <a:endParaRPr lang="en-US"/>
          </a:p>
        </p:txBody>
      </p:sp>
    </p:spTree>
    <p:extLst>
      <p:ext uri="{BB962C8B-B14F-4D97-AF65-F5344CB8AC3E}">
        <p14:creationId xmlns:p14="http://schemas.microsoft.com/office/powerpoint/2010/main" val="2434107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6</Notes>
  <HiddenSlides>1</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Communication Systems</vt:lpstr>
      <vt:lpstr>RF Communication For CubeSat</vt:lpstr>
      <vt:lpstr>Communication Subsystem Architecture</vt:lpstr>
      <vt:lpstr>Key Functions for Communication</vt:lpstr>
      <vt:lpstr>Satellite RF  Frequency Band</vt:lpstr>
      <vt:lpstr>PowerPoint Presentation</vt:lpstr>
      <vt:lpstr>RF Band Considerations</vt:lpstr>
      <vt:lpstr>CubeSat Antenna</vt:lpstr>
      <vt:lpstr>Antenna Characteristics</vt:lpstr>
      <vt:lpstr>Antenna Design and Testing</vt:lpstr>
      <vt:lpstr>Antenna Design and Testing</vt:lpstr>
      <vt:lpstr>Antenna Design and Testing</vt:lpstr>
      <vt:lpstr>Antenna Design and Testing</vt:lpstr>
      <vt:lpstr>Example Antennas</vt:lpstr>
      <vt:lpstr>Radio Hardware (TX/RX)</vt:lpstr>
      <vt:lpstr>Radio Hardware (TX/RX)</vt:lpstr>
      <vt:lpstr>Radio Hardware (TX/RX)</vt:lpstr>
      <vt:lpstr>Radio Hardware (TX/RX)</vt:lpstr>
      <vt:lpstr>Link Budget</vt:lpstr>
      <vt:lpstr>Signal Processing and Software Functions</vt:lpstr>
      <vt:lpstr>Major Characteristics of Signal Processing and Software Functions</vt:lpstr>
      <vt:lpstr> Design and Testing of Signal Processing</vt:lpstr>
      <vt:lpstr> Design and Testing of Signal Processing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Jee, Kangkook</dc:creator>
  <cp:revision>4</cp:revision>
  <cp:lastPrinted>2025-07-14T16:15:41Z</cp:lastPrinted>
  <dcterms:created xsi:type="dcterms:W3CDTF">2024-06-03T00:44:33Z</dcterms:created>
  <dcterms:modified xsi:type="dcterms:W3CDTF">2026-07-02T15:15:58Z</dcterms:modified>
</cp:coreProperties>
</file>